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15" r:id="rId2"/>
    <p:sldId id="301" r:id="rId3"/>
    <p:sldId id="345" r:id="rId4"/>
    <p:sldId id="342" r:id="rId5"/>
    <p:sldId id="343" r:id="rId6"/>
    <p:sldId id="346" r:id="rId7"/>
    <p:sldId id="335" r:id="rId8"/>
    <p:sldId id="337" r:id="rId9"/>
    <p:sldId id="344" r:id="rId10"/>
    <p:sldId id="348" r:id="rId11"/>
    <p:sldId id="322" r:id="rId12"/>
    <p:sldId id="347" r:id="rId13"/>
    <p:sldId id="308" r:id="rId14"/>
    <p:sldId id="349" r:id="rId15"/>
    <p:sldId id="336" r:id="rId16"/>
    <p:sldId id="340" r:id="rId17"/>
    <p:sldId id="350" r:id="rId1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3ADED6"/>
    <a:srgbClr val="532476"/>
    <a:srgbClr val="3E1B59"/>
    <a:srgbClr val="FFFFFF"/>
    <a:srgbClr val="FF5050"/>
    <a:srgbClr val="934BC9"/>
    <a:srgbClr val="1F9D49"/>
    <a:srgbClr val="F9EFFB"/>
    <a:srgbClr val="F3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5" autoAdjust="0"/>
  </p:normalViewPr>
  <p:slideViewPr>
    <p:cSldViewPr snapToGrid="0">
      <p:cViewPr>
        <p:scale>
          <a:sx n="85" d="100"/>
          <a:sy n="85" d="100"/>
        </p:scale>
        <p:origin x="-150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abiturient.asu.ru/training/dnk/teache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abiturient.asu.ru/training/dnk/teach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A0940-A705-4318-B1EA-D9608EC16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EDEB1-CC0B-4A90-8E66-6D6E91116469}">
      <dgm:prSet custT="1"/>
      <dgm:spPr>
        <a:solidFill>
          <a:srgbClr val="F88008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«Малая академия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(10 – 11 классы)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модули:  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«Биофизический эксперимент»</a:t>
          </a:r>
        </a:p>
        <a:p>
          <a:endParaRPr lang="ru-RU" sz="18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«Прикладная математика и программирование: основы программирования на языке С++»</a:t>
          </a:r>
        </a:p>
        <a:p>
          <a:endParaRPr lang="ru-RU" sz="18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«Прикладная математика и программирование: Идеи олимпиадной математики» </a:t>
          </a:r>
        </a:p>
        <a:p>
          <a:endParaRPr lang="ru-RU" sz="18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«Планета трех наук: переработка отходов растительного происхождения»  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A8551-EE47-42A7-A09A-15A3991959C0}" type="sibTrans" cxnId="{8EC584A7-36C4-45FB-8B68-644415281538}">
      <dgm:prSet/>
      <dgm:spPr/>
      <dgm:t>
        <a:bodyPr/>
        <a:lstStyle/>
        <a:p>
          <a:endParaRPr lang="ru-RU"/>
        </a:p>
      </dgm:t>
    </dgm:pt>
    <dgm:pt modelId="{4320AD82-240D-4933-AC9A-EF4306292C04}" type="parTrans" cxnId="{8EC584A7-36C4-45FB-8B68-644415281538}">
      <dgm:prSet/>
      <dgm:spPr/>
      <dgm:t>
        <a:bodyPr/>
        <a:lstStyle/>
        <a:p>
          <a:endParaRPr lang="ru-RU"/>
        </a:p>
      </dgm:t>
    </dgm:pt>
    <dgm:pt modelId="{793143C7-7E0D-4476-BDE2-0BDEDE80E94C}">
      <dgm:prSet custT="1"/>
      <dgm:spPr>
        <a:solidFill>
          <a:srgbClr val="F88008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университет»  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(5–9 классы)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модули: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5-6 классы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«Информатика биоразнообразия Алтая»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«Прикладная математика и программирование: Информационные технологии»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7-9 классы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«Прикладная математика и программирование: Идеи олимпиадной математики»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«Соматическое клонирование растений»,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«Биофизический эксперимент»,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«Планета трех наук: химическая и биологическая защита растений» 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485BF-0073-4186-AC8C-09138732F1F6}" type="parTrans" cxnId="{F446C790-7577-4B80-94E0-EF644DD123DA}">
      <dgm:prSet/>
      <dgm:spPr/>
      <dgm:t>
        <a:bodyPr/>
        <a:lstStyle/>
        <a:p>
          <a:endParaRPr lang="ru-RU"/>
        </a:p>
      </dgm:t>
    </dgm:pt>
    <dgm:pt modelId="{FE619E1C-519A-45AA-8E55-2DE449A8F43F}" type="sibTrans" cxnId="{F446C790-7577-4B80-94E0-EF644DD123DA}">
      <dgm:prSet/>
      <dgm:spPr/>
      <dgm:t>
        <a:bodyPr/>
        <a:lstStyle/>
        <a:p>
          <a:endParaRPr lang="ru-RU"/>
        </a:p>
      </dgm:t>
    </dgm:pt>
    <dgm:pt modelId="{4589C9BB-6E7A-4882-9E89-9C8BB1293060}" type="pres">
      <dgm:prSet presAssocID="{D0BA0940-A705-4318-B1EA-D9608EC16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43052-19E4-446C-B583-11F88C44772D}" type="pres">
      <dgm:prSet presAssocID="{7A9EDEB1-CC0B-4A90-8E66-6D6E91116469}" presName="node" presStyleLbl="node1" presStyleIdx="0" presStyleCnt="2" custScaleX="91338" custScaleY="179003" custLinFactX="5622" custLinFactNeighborX="100000" custLinFactNeighborY="-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5E2F2-F651-4CD4-BCEB-D09AD3641DBC}" type="pres">
      <dgm:prSet presAssocID="{FFDA8551-EE47-42A7-A09A-15A3991959C0}" presName="sibTrans" presStyleCnt="0"/>
      <dgm:spPr/>
    </dgm:pt>
    <dgm:pt modelId="{3499A6A7-9351-4100-9FE0-E38BE5FD1DC4}" type="pres">
      <dgm:prSet presAssocID="{793143C7-7E0D-4476-BDE2-0BDEDE80E94C}" presName="node" presStyleLbl="node1" presStyleIdx="1" presStyleCnt="2" custScaleX="99195" custScaleY="178655" custLinFactNeighborX="-97960" custLinFactNeighborY="-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59740-EBA5-4A00-ADD0-EA5FE53A535F}" type="presOf" srcId="{D0BA0940-A705-4318-B1EA-D9608EC16C9E}" destId="{4589C9BB-6E7A-4882-9E89-9C8BB1293060}" srcOrd="0" destOrd="0" presId="urn:microsoft.com/office/officeart/2005/8/layout/default"/>
    <dgm:cxn modelId="{F446C790-7577-4B80-94E0-EF644DD123DA}" srcId="{D0BA0940-A705-4318-B1EA-D9608EC16C9E}" destId="{793143C7-7E0D-4476-BDE2-0BDEDE80E94C}" srcOrd="1" destOrd="0" parTransId="{6EB485BF-0073-4186-AC8C-09138732F1F6}" sibTransId="{FE619E1C-519A-45AA-8E55-2DE449A8F43F}"/>
    <dgm:cxn modelId="{FD646A6C-B752-4875-B1D7-090B47F36C38}" type="presOf" srcId="{7A9EDEB1-CC0B-4A90-8E66-6D6E91116469}" destId="{78A43052-19E4-446C-B583-11F88C44772D}" srcOrd="0" destOrd="0" presId="urn:microsoft.com/office/officeart/2005/8/layout/default"/>
    <dgm:cxn modelId="{C1D698D4-2C41-4449-A0C1-3F893FB07485}" type="presOf" srcId="{793143C7-7E0D-4476-BDE2-0BDEDE80E94C}" destId="{3499A6A7-9351-4100-9FE0-E38BE5FD1DC4}" srcOrd="0" destOrd="0" presId="urn:microsoft.com/office/officeart/2005/8/layout/default"/>
    <dgm:cxn modelId="{8EC584A7-36C4-45FB-8B68-644415281538}" srcId="{D0BA0940-A705-4318-B1EA-D9608EC16C9E}" destId="{7A9EDEB1-CC0B-4A90-8E66-6D6E91116469}" srcOrd="0" destOrd="0" parTransId="{4320AD82-240D-4933-AC9A-EF4306292C04}" sibTransId="{FFDA8551-EE47-42A7-A09A-15A3991959C0}"/>
    <dgm:cxn modelId="{F411F0D4-F9FB-4647-9026-4107D6DA2979}" type="presParOf" srcId="{4589C9BB-6E7A-4882-9E89-9C8BB1293060}" destId="{78A43052-19E4-446C-B583-11F88C44772D}" srcOrd="0" destOrd="0" presId="urn:microsoft.com/office/officeart/2005/8/layout/default"/>
    <dgm:cxn modelId="{B4ED70FC-26EC-4BC9-9B44-6496AFCB4620}" type="presParOf" srcId="{4589C9BB-6E7A-4882-9E89-9C8BB1293060}" destId="{07F5E2F2-F651-4CD4-BCEB-D09AD3641DBC}" srcOrd="1" destOrd="0" presId="urn:microsoft.com/office/officeart/2005/8/layout/default"/>
    <dgm:cxn modelId="{6AFF9E4D-AC06-48A7-B07D-A039DA327A6D}" type="presParOf" srcId="{4589C9BB-6E7A-4882-9E89-9C8BB1293060}" destId="{3499A6A7-9351-4100-9FE0-E38BE5FD1DC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A0940-A705-4318-B1EA-D9608EC16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2BDEB-B7B7-4DF2-92E7-B164D16E2070}">
      <dgm:prSet custT="1"/>
      <dgm:spPr>
        <a:solidFill>
          <a:srgbClr val="F88008"/>
        </a:solidFill>
        <a:ln>
          <a:solidFill>
            <a:schemeClr val="bg1"/>
          </a:solidFill>
        </a:ln>
      </dgm:spPr>
      <dgm:t>
        <a:bodyPr/>
        <a:lstStyle/>
        <a:p>
          <a:endParaRPr lang="ru-RU" sz="24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«Урок биологии, химии» </a:t>
          </a:r>
        </a:p>
        <a:p>
          <a:r>
            <a:rPr lang="ru-RU" sz="2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предполагает обновление содержания и технологий преподавания предметов и реализацию уроков в сетевой форме на базе школ,  с использованием инфраструктурных, материально-технических и кадровых ресурсов  АлтГУ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33398-576E-4DB6-8659-A73F85CFC570}" type="sibTrans" cxnId="{95F0F29E-73CD-4ED7-9F9B-B3AC0E2BCB45}">
      <dgm:prSet/>
      <dgm:spPr/>
      <dgm:t>
        <a:bodyPr/>
        <a:lstStyle/>
        <a:p>
          <a:endParaRPr lang="ru-RU"/>
        </a:p>
      </dgm:t>
    </dgm:pt>
    <dgm:pt modelId="{D88B967A-65C5-433A-800A-2E5FE3C544A1}" type="parTrans" cxnId="{95F0F29E-73CD-4ED7-9F9B-B3AC0E2BCB45}">
      <dgm:prSet/>
      <dgm:spPr/>
      <dgm:t>
        <a:bodyPr/>
        <a:lstStyle/>
        <a:p>
          <a:endParaRPr lang="ru-RU"/>
        </a:p>
      </dgm:t>
    </dgm:pt>
    <dgm:pt modelId="{B9A212CE-22BB-4188-8B8A-81AF8E9F0FEA}">
      <dgm:prSet custT="1"/>
      <dgm:spPr>
        <a:solidFill>
          <a:srgbClr val="F88008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«Урок технологии» 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модули: 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«Робототехника» 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5- 9 классы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«Анализ данных, методы машинного обучения и искусственного интеллекта» 8-10 классы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«Технология моды» 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классы  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9BD4F-6D01-4241-83CC-956DB5E4B0D8}" type="sibTrans" cxnId="{081AACA9-9C01-49D6-808D-B72D54421B3F}">
      <dgm:prSet/>
      <dgm:spPr/>
      <dgm:t>
        <a:bodyPr/>
        <a:lstStyle/>
        <a:p>
          <a:endParaRPr lang="ru-RU"/>
        </a:p>
      </dgm:t>
    </dgm:pt>
    <dgm:pt modelId="{C82EF52E-F257-40D6-B4DE-62C4230264FF}" type="parTrans" cxnId="{081AACA9-9C01-49D6-808D-B72D54421B3F}">
      <dgm:prSet/>
      <dgm:spPr/>
      <dgm:t>
        <a:bodyPr/>
        <a:lstStyle/>
        <a:p>
          <a:endParaRPr lang="ru-RU"/>
        </a:p>
      </dgm:t>
    </dgm:pt>
    <dgm:pt modelId="{4589C9BB-6E7A-4882-9E89-9C8BB1293060}" type="pres">
      <dgm:prSet presAssocID="{D0BA0940-A705-4318-B1EA-D9608EC16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9101E-F9AC-4A37-A48B-3188ABC7922C}" type="pres">
      <dgm:prSet presAssocID="{B9A212CE-22BB-4188-8B8A-81AF8E9F0FEA}" presName="node" presStyleLbl="node1" presStyleIdx="0" presStyleCnt="2" custScaleX="98499" custScaleY="170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24244-0CB6-4D89-B473-E8133F1AB161}" type="pres">
      <dgm:prSet presAssocID="{7579BD4F-6D01-4241-83CC-956DB5E4B0D8}" presName="sibTrans" presStyleCnt="0"/>
      <dgm:spPr/>
    </dgm:pt>
    <dgm:pt modelId="{45E484FC-1899-4A0B-A59F-5475DB49B4B2}" type="pres">
      <dgm:prSet presAssocID="{DD82BDEB-B7B7-4DF2-92E7-B164D16E2070}" presName="node" presStyleLbl="node1" presStyleIdx="1" presStyleCnt="2" custScaleX="95413" custScaleY="168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AACA9-9C01-49D6-808D-B72D54421B3F}" srcId="{D0BA0940-A705-4318-B1EA-D9608EC16C9E}" destId="{B9A212CE-22BB-4188-8B8A-81AF8E9F0FEA}" srcOrd="0" destOrd="0" parTransId="{C82EF52E-F257-40D6-B4DE-62C4230264FF}" sibTransId="{7579BD4F-6D01-4241-83CC-956DB5E4B0D8}"/>
    <dgm:cxn modelId="{DA6AE886-2C78-42B5-83C6-692D71DF5D39}" type="presOf" srcId="{DD82BDEB-B7B7-4DF2-92E7-B164D16E2070}" destId="{45E484FC-1899-4A0B-A59F-5475DB49B4B2}" srcOrd="0" destOrd="0" presId="urn:microsoft.com/office/officeart/2005/8/layout/default"/>
    <dgm:cxn modelId="{95F0F29E-73CD-4ED7-9F9B-B3AC0E2BCB45}" srcId="{D0BA0940-A705-4318-B1EA-D9608EC16C9E}" destId="{DD82BDEB-B7B7-4DF2-92E7-B164D16E2070}" srcOrd="1" destOrd="0" parTransId="{D88B967A-65C5-433A-800A-2E5FE3C544A1}" sibTransId="{ED333398-576E-4DB6-8659-A73F85CFC570}"/>
    <dgm:cxn modelId="{714F3E4A-4AA0-45AC-832A-03EC23802D86}" type="presOf" srcId="{B9A212CE-22BB-4188-8B8A-81AF8E9F0FEA}" destId="{2519101E-F9AC-4A37-A48B-3188ABC7922C}" srcOrd="0" destOrd="0" presId="urn:microsoft.com/office/officeart/2005/8/layout/default"/>
    <dgm:cxn modelId="{E3315EF9-C9AD-41F2-B58E-9A210E07CB64}" type="presOf" srcId="{D0BA0940-A705-4318-B1EA-D9608EC16C9E}" destId="{4589C9BB-6E7A-4882-9E89-9C8BB1293060}" srcOrd="0" destOrd="0" presId="urn:microsoft.com/office/officeart/2005/8/layout/default"/>
    <dgm:cxn modelId="{227EA982-0F8F-4618-9352-9B17D3ABA9B3}" type="presParOf" srcId="{4589C9BB-6E7A-4882-9E89-9C8BB1293060}" destId="{2519101E-F9AC-4A37-A48B-3188ABC7922C}" srcOrd="0" destOrd="0" presId="urn:microsoft.com/office/officeart/2005/8/layout/default"/>
    <dgm:cxn modelId="{463762F2-6FC3-40FB-8458-1976B10AC0C4}" type="presParOf" srcId="{4589C9BB-6E7A-4882-9E89-9C8BB1293060}" destId="{C0724244-0CB6-4D89-B473-E8133F1AB161}" srcOrd="1" destOrd="0" presId="urn:microsoft.com/office/officeart/2005/8/layout/default"/>
    <dgm:cxn modelId="{A98A83AA-D366-46CD-8DA4-20CA88FAE0AA}" type="presParOf" srcId="{4589C9BB-6E7A-4882-9E89-9C8BB1293060}" destId="{45E484FC-1899-4A0B-A59F-5475DB49B4B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A0940-A705-4318-B1EA-D9608EC16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212CE-22BB-4188-8B8A-81AF8E9F0FEA}">
      <dgm:prSet custT="1"/>
      <dgm:spPr>
        <a:solidFill>
          <a:srgbClr val="F88008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«К21»</a:t>
          </a:r>
        </a:p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(70 человек: учителя химии и биологии)</a:t>
          </a:r>
        </a:p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решает задачу обновления содержания и технологий преподавания учебных предметов, ведения занятий в системе общего, дополнительного и среднего профессионального образовании через повышение квалификации педагогических кадров</a:t>
          </a:r>
        </a:p>
        <a:p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http://abiturient.asu.ru/training/dnk/teacher/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9BD4F-6D01-4241-83CC-956DB5E4B0D8}" type="sibTrans" cxnId="{081AACA9-9C01-49D6-808D-B72D54421B3F}">
      <dgm:prSet/>
      <dgm:spPr/>
      <dgm:t>
        <a:bodyPr/>
        <a:lstStyle/>
        <a:p>
          <a:endParaRPr lang="ru-RU"/>
        </a:p>
      </dgm:t>
    </dgm:pt>
    <dgm:pt modelId="{C82EF52E-F257-40D6-B4DE-62C4230264FF}" type="parTrans" cxnId="{081AACA9-9C01-49D6-808D-B72D54421B3F}">
      <dgm:prSet/>
      <dgm:spPr/>
      <dgm:t>
        <a:bodyPr/>
        <a:lstStyle/>
        <a:p>
          <a:endParaRPr lang="ru-RU"/>
        </a:p>
      </dgm:t>
    </dgm:pt>
    <dgm:pt modelId="{4589C9BB-6E7A-4882-9E89-9C8BB1293060}" type="pres">
      <dgm:prSet presAssocID="{D0BA0940-A705-4318-B1EA-D9608EC16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9101E-F9AC-4A37-A48B-3188ABC7922C}" type="pres">
      <dgm:prSet presAssocID="{B9A212CE-22BB-4188-8B8A-81AF8E9F0FEA}" presName="node" presStyleLbl="node1" presStyleIdx="0" presStyleCnt="1" custScaleX="97931" custScaleY="86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AACA9-9C01-49D6-808D-B72D54421B3F}" srcId="{D0BA0940-A705-4318-B1EA-D9608EC16C9E}" destId="{B9A212CE-22BB-4188-8B8A-81AF8E9F0FEA}" srcOrd="0" destOrd="0" parTransId="{C82EF52E-F257-40D6-B4DE-62C4230264FF}" sibTransId="{7579BD4F-6D01-4241-83CC-956DB5E4B0D8}"/>
    <dgm:cxn modelId="{BDD809F8-B7F9-423D-BC1A-CB162080674E}" type="presOf" srcId="{B9A212CE-22BB-4188-8B8A-81AF8E9F0FEA}" destId="{2519101E-F9AC-4A37-A48B-3188ABC7922C}" srcOrd="0" destOrd="0" presId="urn:microsoft.com/office/officeart/2005/8/layout/default"/>
    <dgm:cxn modelId="{73AD1EC9-C95C-4F8A-A247-A7F9E20E182B}" type="presOf" srcId="{D0BA0940-A705-4318-B1EA-D9608EC16C9E}" destId="{4589C9BB-6E7A-4882-9E89-9C8BB1293060}" srcOrd="0" destOrd="0" presId="urn:microsoft.com/office/officeart/2005/8/layout/default"/>
    <dgm:cxn modelId="{9F3AAC86-286B-4D68-8977-28E92A6D6323}" type="presParOf" srcId="{4589C9BB-6E7A-4882-9E89-9C8BB1293060}" destId="{2519101E-F9AC-4A37-A48B-3188ABC7922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3052-19E4-446C-B583-11F88C44772D}">
      <dsp:nvSpPr>
        <dsp:cNvPr id="0" name=""/>
        <dsp:cNvSpPr/>
      </dsp:nvSpPr>
      <dsp:spPr>
        <a:xfrm>
          <a:off x="4581203" y="0"/>
          <a:ext cx="3960630" cy="4657194"/>
        </a:xfrm>
        <a:prstGeom prst="rect">
          <a:avLst/>
        </a:prstGeom>
        <a:solidFill>
          <a:srgbClr val="F8800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«Малая академия</a:t>
          </a: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(10 – 11 классы)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модули: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«Биофизический эксперимент»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«Прикладная математика и программирование: основы программирования на языке С++»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«Прикладная математика и программирование: Идеи олимпиадной математики»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«Планета трех наук: переработка отходов растительного происхождения»  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1203" y="0"/>
        <a:ext cx="3960630" cy="4657194"/>
      </dsp:txXfrm>
    </dsp:sp>
    <dsp:sp modelId="{3499A6A7-9351-4100-9FE0-E38BE5FD1DC4}">
      <dsp:nvSpPr>
        <dsp:cNvPr id="0" name=""/>
        <dsp:cNvSpPr/>
      </dsp:nvSpPr>
      <dsp:spPr>
        <a:xfrm>
          <a:off x="147663" y="10"/>
          <a:ext cx="4301328" cy="4648140"/>
        </a:xfrm>
        <a:prstGeom prst="rect">
          <a:avLst/>
        </a:prstGeom>
        <a:solidFill>
          <a:srgbClr val="F8800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университет»  </a:t>
          </a: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(5–9 классы)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модули: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5-6 классы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«Информатика биоразнообразия Алтая»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«Прикладная математика и программирование: Информационные технологии»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7-9 классы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«Прикладная математика и программирование: Идеи олимпиадной математики»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«Соматическое клонирование растений»,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«Биофизический эксперимент»,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«Планета трех наук: химическая и биологическая защита растений» 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663" y="10"/>
        <a:ext cx="4301328" cy="4648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101E-F9AC-4A37-A48B-3188ABC7922C}">
      <dsp:nvSpPr>
        <dsp:cNvPr id="0" name=""/>
        <dsp:cNvSpPr/>
      </dsp:nvSpPr>
      <dsp:spPr>
        <a:xfrm>
          <a:off x="1455" y="57758"/>
          <a:ext cx="3979260" cy="4142246"/>
        </a:xfrm>
        <a:prstGeom prst="rect">
          <a:avLst/>
        </a:prstGeom>
        <a:solidFill>
          <a:srgbClr val="F8800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«Урок технологии»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модули: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«Робототехника»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5- 9 классы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«Анализ данных, методы машинного обучения и искусственного интеллекта» 8-10 классы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«Технология моды»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классы  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" y="57758"/>
        <a:ext cx="3979260" cy="4142246"/>
      </dsp:txXfrm>
    </dsp:sp>
    <dsp:sp modelId="{45E484FC-1899-4A0B-A59F-5475DB49B4B2}">
      <dsp:nvSpPr>
        <dsp:cNvPr id="0" name=""/>
        <dsp:cNvSpPr/>
      </dsp:nvSpPr>
      <dsp:spPr>
        <a:xfrm>
          <a:off x="4384706" y="89367"/>
          <a:ext cx="3854589" cy="4079029"/>
        </a:xfrm>
        <a:prstGeom prst="rect">
          <a:avLst/>
        </a:prstGeom>
        <a:solidFill>
          <a:srgbClr val="F8800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«Урок биологии, химии»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предполагает обновление содержания и технологий преподавания предметов и реализацию уроков в сетевой форме на базе школ,  с использованием инфраструктурных, материально-технических и кадровых ресурсов  АлтГУ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4706" y="89367"/>
        <a:ext cx="3854589" cy="407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101E-F9AC-4A37-A48B-3188ABC7922C}">
      <dsp:nvSpPr>
        <dsp:cNvPr id="0" name=""/>
        <dsp:cNvSpPr/>
      </dsp:nvSpPr>
      <dsp:spPr>
        <a:xfrm>
          <a:off x="85250" y="194194"/>
          <a:ext cx="8070249" cy="4261918"/>
        </a:xfrm>
        <a:prstGeom prst="rect">
          <a:avLst/>
        </a:prstGeom>
        <a:solidFill>
          <a:srgbClr val="F88008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«К21»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(70 человек: учителя химии и биологии)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решает задачу обновления содержания и технологий преподавания учебных предметов, ведения занятий в системе общего, дополнительного и среднего профессионального образовании через повышение квалификации педагогических кадров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http://abiturient.asu.ru/training/dnk/teacher/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50" y="194194"/>
        <a:ext cx="8070249" cy="4261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E26A5EE-4FD1-4F3F-B714-2474086A350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C59786B-67B4-4860-B6BD-BB2A81A09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977A-3AF7-4726-8F84-FBEC7E926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ED5C4306-5D27-4DE9-B0C5-793E2CC132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8200" y="854832"/>
            <a:ext cx="5152934" cy="524116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effectLst>
            <a:outerShdw blurRad="1270000" dist="2171700" sx="63000" sy="63000" algn="l" rotWithShape="0">
              <a:prstClr val="black">
                <a:alpha val="23000"/>
              </a:prstClr>
            </a:outerShdw>
          </a:effectLst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237487E-255E-4DD2-97EA-49528FB741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3313" y="0"/>
            <a:ext cx="3570516" cy="6175609"/>
          </a:xfrm>
          <a:custGeom>
            <a:avLst/>
            <a:gdLst>
              <a:gd name="connsiteX0" fmla="*/ 0 w 3570516"/>
              <a:gd name="connsiteY0" fmla="*/ 0 h 6175609"/>
              <a:gd name="connsiteX1" fmla="*/ 3570516 w 3570516"/>
              <a:gd name="connsiteY1" fmla="*/ 0 h 6175609"/>
              <a:gd name="connsiteX2" fmla="*/ 3570516 w 3570516"/>
              <a:gd name="connsiteY2" fmla="*/ 4489960 h 6175609"/>
              <a:gd name="connsiteX3" fmla="*/ 1 w 3570516"/>
              <a:gd name="connsiteY3" fmla="*/ 6175609 h 6175609"/>
              <a:gd name="connsiteX4" fmla="*/ 1 w 3570516"/>
              <a:gd name="connsiteY4" fmla="*/ 4489960 h 6175609"/>
              <a:gd name="connsiteX5" fmla="*/ 0 w 3570516"/>
              <a:gd name="connsiteY5" fmla="*/ 4489960 h 61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516" h="6175609">
                <a:moveTo>
                  <a:pt x="0" y="0"/>
                </a:moveTo>
                <a:lnTo>
                  <a:pt x="3570516" y="0"/>
                </a:lnTo>
                <a:lnTo>
                  <a:pt x="3570516" y="4489960"/>
                </a:lnTo>
                <a:lnTo>
                  <a:pt x="1" y="6175609"/>
                </a:lnTo>
                <a:lnTo>
                  <a:pt x="1" y="4489960"/>
                </a:lnTo>
                <a:lnTo>
                  <a:pt x="0" y="4489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ED5C4306-5D27-4DE9-B0C5-793E2CC132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8200" y="854832"/>
            <a:ext cx="5152934" cy="524116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effectLst>
            <a:outerShdw blurRad="1270000" dist="2171700" sx="63000" sy="63000" algn="l" rotWithShape="0">
              <a:prstClr val="black">
                <a:alpha val="23000"/>
              </a:prstClr>
            </a:outerShdw>
          </a:effectLst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977A-3AF7-4726-8F84-FBEC7E9265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7E94-08BD-4616-8DDD-E24BFE54E51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7E94-08BD-4616-8DDD-E24BFE54E51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D8A5357-85DF-4CFE-887B-9962FCD7B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35606" y="6603956"/>
            <a:ext cx="261461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1" b="1" spc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Алтайский государственный университет</a:t>
            </a:r>
            <a:endParaRPr lang="id-ID" sz="1051" spc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503339" y="6357256"/>
            <a:ext cx="1144258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693" r:id="rId14"/>
    <p:sldLayoutId id="2147483694" r:id="rId15"/>
    <p:sldLayoutId id="214748369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Colors" Target="../diagrams/colors3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3.xml"/><Relationship Id="rId4" Type="http://schemas.microsoft.com/office/2007/relationships/hdphoto" Target="../media/hdphoto1.wdp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21.png"/><Relationship Id="rId12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27.jpeg"/><Relationship Id="rId10" Type="http://schemas.microsoft.com/office/2007/relationships/hdphoto" Target="../media/hdphoto2.wdp"/><Relationship Id="rId4" Type="http://schemas.openxmlformats.org/officeDocument/2006/relationships/image" Target="../media/image26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andexlyceum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Colors" Target="../diagrams/colors2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9230635" y="548681"/>
            <a:ext cx="2249363" cy="6309319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0" y="6001159"/>
            <a:ext cx="12192000" cy="59565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76933" y="1982949"/>
            <a:ext cx="577689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Система </a:t>
            </a:r>
            <a:r>
              <a:rPr lang="ru-RU" sz="2800" b="1" dirty="0"/>
              <a:t>поддержки одарённой молодежи на основе потенциала </a:t>
            </a:r>
            <a:r>
              <a:rPr lang="ru-RU" sz="2800" b="1" dirty="0" smtClean="0"/>
              <a:t> Алтайского государственного университета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512455" y="6227478"/>
            <a:ext cx="54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Барнаул, 2020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130938" y="312234"/>
            <a:ext cx="74925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</a:rPr>
              <a:t>Алтайский государственный университет</a:t>
            </a:r>
          </a:p>
        </p:txBody>
      </p:sp>
      <p:pic>
        <p:nvPicPr>
          <p:cNvPr id="15" name="Рисунок 14" descr="logo double.png"/>
          <p:cNvPicPr>
            <a:picLocks noChangeAspect="1"/>
          </p:cNvPicPr>
          <p:nvPr/>
        </p:nvPicPr>
        <p:blipFill>
          <a:blip r:embed="rId2" cstate="print"/>
          <a:srcRect r="50583"/>
          <a:stretch>
            <a:fillRect/>
          </a:stretch>
        </p:blipFill>
        <p:spPr>
          <a:xfrm>
            <a:off x="353941" y="0"/>
            <a:ext cx="1776997" cy="1872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http://abiturient.asu.ru/files/images.215/volob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2" y="3986058"/>
            <a:ext cx="3113475" cy="192412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8" y="3986059"/>
            <a:ext cx="2587082" cy="19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://babaevo-gazeta.ru/uploads/%CD%EE%E2%EE%F1%F2%E8/%E0%E7%E1%F3%EA%E0_%E1%E8%E7%ED%E5%F1%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20" y="3986059"/>
            <a:ext cx="2602427" cy="198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38" y="1360450"/>
            <a:ext cx="5310413" cy="218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Y:\01_МЕРОПРИЯТИЯ_АБИТУРИЕНТЫ\1НОВЫЕ ФОРМЫ РАБОТЫ\ПРОЕКТ УНИВЕРСИТЕТСКИЙ ЭКСПРЕСС\РЕАЛИЗАЦИЯ ПРОЕКТА\69\IMG_20181020_1156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5" r="7971" b="24135"/>
          <a:stretch/>
        </p:blipFill>
        <p:spPr bwMode="auto">
          <a:xfrm>
            <a:off x="576933" y="3986057"/>
            <a:ext cx="2089220" cy="19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464688" y="1789746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prstClr val="whit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5178" y="2837542"/>
            <a:ext cx="1736705" cy="37821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0" y="2183508"/>
            <a:ext cx="307263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sp>
        <p:nvSpPr>
          <p:cNvPr id="4" name="AutoShape 10" descr="http://www.educaltai.ru/upload/medialibrary/542/dsc_0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682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5951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1878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406107"/>
            <a:ext cx="113487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</a:p>
          <a:p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аучных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оллабораций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51404" y="3809780"/>
            <a:ext cx="1598954" cy="1597002"/>
            <a:chOff x="2555776" y="3850357"/>
            <a:chExt cx="2808312" cy="27363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8-конечная звезда 18"/>
            <p:cNvSpPr/>
            <p:nvPr/>
          </p:nvSpPr>
          <p:spPr>
            <a:xfrm>
              <a:off x="2555776" y="3850357"/>
              <a:ext cx="2808312" cy="2736304"/>
            </a:xfrm>
            <a:prstGeom prst="star8">
              <a:avLst>
                <a:gd name="adj" fmla="val 47079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стрелка вверх/вниз 19"/>
            <p:cNvSpPr/>
            <p:nvPr/>
          </p:nvSpPr>
          <p:spPr>
            <a:xfrm>
              <a:off x="3599892" y="3943747"/>
              <a:ext cx="684076" cy="2581597"/>
            </a:xfrm>
            <a:prstGeom prst="upDownArrow">
              <a:avLst>
                <a:gd name="adj1" fmla="val 5706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верх/вниз 20"/>
            <p:cNvSpPr/>
            <p:nvPr/>
          </p:nvSpPr>
          <p:spPr>
            <a:xfrm rot="16200000">
              <a:off x="3571199" y="3951058"/>
              <a:ext cx="694767" cy="2581597"/>
            </a:xfrm>
            <a:prstGeom prst="upDownArrow">
              <a:avLst>
                <a:gd name="adj1" fmla="val 5225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8955070">
              <a:off x="3314926" y="4623633"/>
              <a:ext cx="1244050" cy="1237022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53994" y="4581128"/>
              <a:ext cx="698026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56276" y="5333918"/>
              <a:ext cx="576065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31840" y="5333919"/>
              <a:ext cx="74955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31840" y="4575016"/>
              <a:ext cx="72008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6" descr="https://www.recordunion.com/UserFiles/15132/CoverArt/c3c8d12352d441608b09124cb4c258a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14804" r="10495" b="12910"/>
            <a:stretch/>
          </p:blipFill>
          <p:spPr bwMode="auto">
            <a:xfrm>
              <a:off x="3275856" y="4645685"/>
              <a:ext cx="490522" cy="471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www.ridus.ru/images/2014/4/11/186333/large_242c5df1c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0" r="16151"/>
            <a:stretch/>
          </p:blipFill>
          <p:spPr bwMode="auto">
            <a:xfrm>
              <a:off x="4137668" y="4606844"/>
              <a:ext cx="578348" cy="536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thumbs.dreamstime.com/z/wissenschafts-und-chemie-ikonen-1057791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9" t="35620" b="28705"/>
            <a:stretch/>
          </p:blipFill>
          <p:spPr bwMode="auto">
            <a:xfrm>
              <a:off x="3281862" y="5333919"/>
              <a:ext cx="441751" cy="600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://thumbs.dreamstime.com/z/%D1%82%D0%B5%D0%B0%D1%82%D1%80-%D1%81%D0%B8%D0%BC%D0%B2%D0%BE%D0%BB%D0%BE%D0%B2-%D0%BD%D0%BE%D1%82-%D0%B8%D1%81%D0%BA%D1%83%D1%81%D1%81%D1%82%D0%B2-2096716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01"/>
            <a:stretch/>
          </p:blipFill>
          <p:spPr bwMode="auto">
            <a:xfrm>
              <a:off x="4088239" y="5331211"/>
              <a:ext cx="663781" cy="603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072639" y="6096507"/>
            <a:ext cx="8814561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«</a:t>
            </a:r>
            <a:r>
              <a:rPr lang="ru-RU" sz="2800" b="1" i="1" dirty="0">
                <a:solidFill>
                  <a:schemeClr val="accent1"/>
                </a:solidFill>
              </a:rPr>
              <a:t>И</a:t>
            </a:r>
            <a:r>
              <a:rPr lang="ru-RU" sz="2800" b="1" i="1" dirty="0">
                <a:solidFill>
                  <a:schemeClr val="bg1"/>
                </a:solidFill>
              </a:rPr>
              <a:t>сследовать – </a:t>
            </a:r>
            <a:r>
              <a:rPr lang="ru-RU" sz="2800" b="1" i="1" dirty="0">
                <a:solidFill>
                  <a:schemeClr val="accent1"/>
                </a:solidFill>
              </a:rPr>
              <a:t>Д</a:t>
            </a:r>
            <a:r>
              <a:rPr lang="ru-RU" sz="2800" b="1" i="1" dirty="0">
                <a:solidFill>
                  <a:schemeClr val="bg1"/>
                </a:solidFill>
              </a:rPr>
              <a:t>ействовать – </a:t>
            </a:r>
            <a:r>
              <a:rPr lang="ru-RU" sz="2800" b="1" i="1" dirty="0">
                <a:solidFill>
                  <a:schemeClr val="accent1"/>
                </a:solidFill>
              </a:rPr>
              <a:t>З</a:t>
            </a:r>
            <a:r>
              <a:rPr lang="ru-RU" sz="2800" b="1" i="1" dirty="0">
                <a:solidFill>
                  <a:schemeClr val="bg1"/>
                </a:solidFill>
              </a:rPr>
              <a:t>нать – </a:t>
            </a:r>
            <a:r>
              <a:rPr lang="ru-RU" sz="2800" b="1" i="1" dirty="0" smtClean="0">
                <a:solidFill>
                  <a:schemeClr val="accent1"/>
                </a:solidFill>
              </a:rPr>
              <a:t>У</a:t>
            </a:r>
            <a:r>
              <a:rPr lang="ru-RU" sz="2800" b="1" i="1" dirty="0" smtClean="0">
                <a:solidFill>
                  <a:schemeClr val="bg1"/>
                </a:solidFill>
              </a:rPr>
              <a:t>меть » 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5887" y="-2988121"/>
            <a:ext cx="55375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 smtClean="0">
                <a:solidFill>
                  <a:prstClr val="black"/>
                </a:solidFill>
              </a:rPr>
              <a:t> </a:t>
            </a:r>
            <a:endParaRPr 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4362496"/>
              </p:ext>
            </p:extLst>
          </p:nvPr>
        </p:nvGraphicFramePr>
        <p:xfrm>
          <a:off x="3401122" y="1560922"/>
          <a:ext cx="8240751" cy="465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50359" y="237483"/>
            <a:ext cx="935878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Цель -  создание условий для повышения качества образования детей и молодежи в Алтайском крае путем реализации востребованных дополнительных образовательных программ и подготовки кадров для развития современных компетенций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08380" y="5416374"/>
            <a:ext cx="2798957" cy="463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 8 902 999 12 38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522037" y="1628801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prstClr val="whit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1523" y="2754350"/>
            <a:ext cx="1736705" cy="38653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0" y="2183508"/>
            <a:ext cx="307263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sp>
        <p:nvSpPr>
          <p:cNvPr id="4" name="AutoShape 10" descr="http://www.educaltai.ru/upload/medialibrary/542/dsc_0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682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Picture 2" descr="C:\Users\grigoryeva\Desktop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5" y="624468"/>
            <a:ext cx="2603345" cy="2291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4" descr="Y:\01_МЕРОПРИЯТИЯ_АБИТУРИЕНТЫ\Федеральные проекты\Федеральный проект Успех каждого ребенка\ДНК\Дизайн-проекты\агу\агу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31" y="301083"/>
            <a:ext cx="4388879" cy="232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01_МЕРОПРИЯТИЯ_АБИТУРИЕНТЫ\Федеральные проекты\Федеральный проект Успех каждого ребенка\ДНК\Дизайн-проекты\агу\агу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63" y="3383306"/>
            <a:ext cx="2796520" cy="21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01_МЕРОПРИЯТИЯ_АБИТУРИЕНТЫ\Федеральные проекты\Федеральный проект Успех каждого ребенка\ДНК\Дизайн-проекты\агу\агу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12" y="2959689"/>
            <a:ext cx="2465032" cy="17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5951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1878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1645" y="2509024"/>
            <a:ext cx="1392869" cy="546411"/>
          </a:xfrm>
          <a:prstGeom prst="rect">
            <a:avLst/>
          </a:prstGeom>
          <a:solidFill>
            <a:srgbClr val="F88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10147610" y="4438896"/>
            <a:ext cx="1721989" cy="691103"/>
          </a:xfrm>
          <a:prstGeom prst="rect">
            <a:avLst/>
          </a:prstGeom>
          <a:solidFill>
            <a:srgbClr val="F88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лаборатория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406107"/>
            <a:ext cx="113487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аучных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оллабораций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51404" y="3809779"/>
            <a:ext cx="1598954" cy="1572063"/>
            <a:chOff x="2555776" y="3850357"/>
            <a:chExt cx="2808312" cy="27363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8-конечная звезда 18"/>
            <p:cNvSpPr/>
            <p:nvPr/>
          </p:nvSpPr>
          <p:spPr>
            <a:xfrm>
              <a:off x="2555776" y="3850357"/>
              <a:ext cx="2808312" cy="2736304"/>
            </a:xfrm>
            <a:prstGeom prst="star8">
              <a:avLst>
                <a:gd name="adj" fmla="val 47079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стрелка вверх/вниз 19"/>
            <p:cNvSpPr/>
            <p:nvPr/>
          </p:nvSpPr>
          <p:spPr>
            <a:xfrm>
              <a:off x="3599892" y="3943747"/>
              <a:ext cx="684076" cy="2581597"/>
            </a:xfrm>
            <a:prstGeom prst="upDownArrow">
              <a:avLst>
                <a:gd name="adj1" fmla="val 5706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верх/вниз 20"/>
            <p:cNvSpPr/>
            <p:nvPr/>
          </p:nvSpPr>
          <p:spPr>
            <a:xfrm rot="16200000">
              <a:off x="3571199" y="3951058"/>
              <a:ext cx="694767" cy="2581597"/>
            </a:xfrm>
            <a:prstGeom prst="upDownArrow">
              <a:avLst>
                <a:gd name="adj1" fmla="val 5225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8955070">
              <a:off x="3314926" y="4623633"/>
              <a:ext cx="1244050" cy="1237022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53994" y="4581128"/>
              <a:ext cx="698026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56276" y="5333918"/>
              <a:ext cx="576065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31840" y="5333919"/>
              <a:ext cx="74955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31840" y="4575016"/>
              <a:ext cx="72008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6" descr="https://www.recordunion.com/UserFiles/15132/CoverArt/c3c8d12352d441608b09124cb4c258a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14804" r="10495" b="12910"/>
            <a:stretch/>
          </p:blipFill>
          <p:spPr bwMode="auto">
            <a:xfrm>
              <a:off x="3275856" y="4645685"/>
              <a:ext cx="490522" cy="471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www.ridus.ru/images/2014/4/11/186333/large_242c5df1c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0" r="16151"/>
            <a:stretch/>
          </p:blipFill>
          <p:spPr bwMode="auto">
            <a:xfrm>
              <a:off x="4137668" y="4606844"/>
              <a:ext cx="578348" cy="536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thumbs.dreamstime.com/z/wissenschafts-und-chemie-ikonen-10577913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9" t="35620" b="28705"/>
            <a:stretch/>
          </p:blipFill>
          <p:spPr bwMode="auto">
            <a:xfrm>
              <a:off x="3281862" y="5333919"/>
              <a:ext cx="441751" cy="600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://thumbs.dreamstime.com/z/%D1%82%D0%B5%D0%B0%D1%82%D1%80-%D1%81%D0%B8%D0%BC%D0%B2%D0%BE%D0%BB%D0%BE%D0%B2-%D0%BD%D0%BE%D1%82-%D0%B8%D1%81%D0%BA%D1%83%D1%81%D1%81%D1%82%D0%B2-20967169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01"/>
            <a:stretch/>
          </p:blipFill>
          <p:spPr bwMode="auto">
            <a:xfrm>
              <a:off x="4088239" y="5331211"/>
              <a:ext cx="663781" cy="603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072639" y="6096507"/>
            <a:ext cx="8814561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«</a:t>
            </a:r>
            <a:r>
              <a:rPr lang="ru-RU" sz="2800" b="1" i="1" dirty="0">
                <a:solidFill>
                  <a:schemeClr val="accent1"/>
                </a:solidFill>
              </a:rPr>
              <a:t>И</a:t>
            </a:r>
            <a:r>
              <a:rPr lang="ru-RU" sz="2800" b="1" i="1" dirty="0">
                <a:solidFill>
                  <a:schemeClr val="bg1"/>
                </a:solidFill>
              </a:rPr>
              <a:t>сследовать – </a:t>
            </a:r>
            <a:r>
              <a:rPr lang="ru-RU" sz="2800" b="1" i="1" dirty="0">
                <a:solidFill>
                  <a:schemeClr val="accent1"/>
                </a:solidFill>
              </a:rPr>
              <a:t>Д</a:t>
            </a:r>
            <a:r>
              <a:rPr lang="ru-RU" sz="2800" b="1" i="1" dirty="0">
                <a:solidFill>
                  <a:schemeClr val="bg1"/>
                </a:solidFill>
              </a:rPr>
              <a:t>ействовать – </a:t>
            </a:r>
            <a:r>
              <a:rPr lang="ru-RU" sz="2800" b="1" i="1" dirty="0">
                <a:solidFill>
                  <a:schemeClr val="accent1"/>
                </a:solidFill>
              </a:rPr>
              <a:t>З</a:t>
            </a:r>
            <a:r>
              <a:rPr lang="ru-RU" sz="2800" b="1" i="1" dirty="0">
                <a:solidFill>
                  <a:schemeClr val="bg1"/>
                </a:solidFill>
              </a:rPr>
              <a:t>нать – </a:t>
            </a:r>
            <a:r>
              <a:rPr lang="ru-RU" sz="2800" b="1" i="1" dirty="0">
                <a:solidFill>
                  <a:schemeClr val="accent1"/>
                </a:solidFill>
              </a:rPr>
              <a:t>У</a:t>
            </a:r>
            <a:r>
              <a:rPr lang="ru-RU" sz="2800" b="1" i="1" dirty="0">
                <a:solidFill>
                  <a:schemeClr val="bg1"/>
                </a:solidFill>
              </a:rPr>
              <a:t>меть</a:t>
            </a:r>
            <a:r>
              <a:rPr lang="ru-RU" sz="2800" b="1" i="1" dirty="0" smtClean="0">
                <a:solidFill>
                  <a:schemeClr val="bg1"/>
                </a:solidFill>
              </a:rPr>
              <a:t>» 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Picture 3" descr="Y:\01_МЕРОПРИЯТИЯ_АБИТУРИЕНТЫ\Федеральные проекты\Федеральный проект Успех каждого ребенка\ДНК\Дизайн-проекты\агу\агу\0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44" y="3383307"/>
            <a:ext cx="2740086" cy="21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649873" y="5252225"/>
            <a:ext cx="1734114" cy="668738"/>
          </a:xfrm>
          <a:prstGeom prst="rect">
            <a:avLst/>
          </a:prstGeom>
          <a:solidFill>
            <a:srgbClr val="F88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зона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71924" y="5252225"/>
            <a:ext cx="1794018" cy="615175"/>
          </a:xfrm>
          <a:prstGeom prst="rect">
            <a:avLst/>
          </a:prstGeom>
          <a:solidFill>
            <a:srgbClr val="F88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38104" y="2610371"/>
            <a:ext cx="1183934" cy="611125"/>
          </a:xfrm>
          <a:prstGeom prst="rect">
            <a:avLst/>
          </a:prstGeom>
          <a:solidFill>
            <a:srgbClr val="F88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группа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672933"/>
              </p:ext>
            </p:extLst>
          </p:nvPr>
        </p:nvGraphicFramePr>
        <p:xfrm>
          <a:off x="200721" y="1539240"/>
          <a:ext cx="11786839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497"/>
                <a:gridCol w="21913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стипендии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и призеры Всероссийской олимпиады школьников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и призеры олимпиад перечня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поступившие в институты (ИББ, ИНГЕО,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ИМиИТ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ИЦТЭиФ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ИХиФТ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ИПО,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ИИиД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(прикладная информатика)), филиал в г. Славгороде 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 (филиал) АлтГУ (прикладная информатика), имеющие диплом СПО с отличием и не менее 230 баллов по итогам внутренних вступительных испытаний или ЕГЭ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являющиеся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абсолютными победителями Открытой предметной олимпиады школьников Алтайского государственного университета «Покори университет»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являющиеся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победителями или призерами чемпионата «Молодые профессионалы»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WorldSkills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Junior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поступившие в институты (ИББ, ИГ,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ИМиИТ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ИЦТЭиФ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ИХиФТ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ИПО,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ИИиД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(прикладная информатика), МИЭМИС (прикладная информатика, управление качеством, системный анализ), филиал г. Славгорода 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 (филиал) АлтГУ, по результатам ЕГЭ и внутренних вступительных испытаний по предметам: математика, информатика и ИКТ, физика, биология, химия, география и обществознание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 (филиал) АлтГУ), и имеющие по этим предметам высокие баллы от 190 и выше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3 500 до 12 100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 БЫТЬ ЛУЧШИМ: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материальной поддержки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5241072" y="1687354"/>
            <a:ext cx="661267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Единый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методический день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ru-RU" sz="2400" dirty="0" smtClean="0">
                <a:cs typeface="Calibri"/>
              </a:rPr>
              <a:t>по вопросам </a:t>
            </a:r>
            <a:r>
              <a:rPr lang="ru-RU" sz="2400" dirty="0">
                <a:cs typeface="Calibri"/>
              </a:rPr>
              <a:t>работы с талантливыми и одарёнными </a:t>
            </a:r>
            <a:r>
              <a:rPr lang="ru-RU" sz="2400" dirty="0" smtClean="0">
                <a:cs typeface="Calibri"/>
              </a:rPr>
              <a:t>детьми, подготовки к ГИА </a:t>
            </a:r>
            <a:r>
              <a:rPr lang="ru-RU" sz="2400" dirty="0">
                <a:cs typeface="Calibri"/>
              </a:rPr>
              <a:t>(количество </a:t>
            </a:r>
            <a:r>
              <a:rPr lang="ru-RU" sz="2400" dirty="0" smtClean="0">
                <a:cs typeface="Calibri"/>
              </a:rPr>
              <a:t>участников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600+</a:t>
            </a:r>
            <a:r>
              <a:rPr lang="ru-RU" sz="2400" dirty="0" smtClean="0">
                <a:cs typeface="Calibri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Выездные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обучающие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семинары </a:t>
            </a:r>
          </a:p>
          <a:p>
            <a:r>
              <a:rPr lang="ru-RU" sz="2400" dirty="0" smtClean="0">
                <a:cs typeface="Calibri"/>
              </a:rPr>
              <a:t>(в городах и районах края – </a:t>
            </a:r>
            <a:r>
              <a:rPr lang="ru-RU" sz="2400" b="1" dirty="0" smtClean="0">
                <a:cs typeface="Calibri"/>
              </a:rPr>
              <a:t>400+</a:t>
            </a:r>
            <a:r>
              <a:rPr lang="ru-RU" sz="2400" dirty="0" smtClean="0">
                <a:cs typeface="Calibri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cs typeface="Calibri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Научно-популярные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лекции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ru-RU" sz="2400" dirty="0" smtClean="0">
                <a:cs typeface="Calibri"/>
              </a:rPr>
              <a:t>ведущих ученых научных школ АГУ для </a:t>
            </a:r>
            <a:r>
              <a:rPr lang="ru-RU" sz="2400" dirty="0" err="1" smtClean="0">
                <a:cs typeface="Calibri"/>
              </a:rPr>
              <a:t>методобъединений</a:t>
            </a:r>
            <a:r>
              <a:rPr lang="ru-RU" sz="2400" dirty="0" smtClean="0">
                <a:cs typeface="Calibri"/>
              </a:rPr>
              <a:t> учителей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Лекторий для родителей (500+)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Онлайн-платформа для учителей</a:t>
            </a:r>
          </a:p>
          <a:p>
            <a:r>
              <a:rPr lang="ru-RU" sz="2400" dirty="0" err="1">
                <a:cs typeface="Calibri"/>
              </a:rPr>
              <a:t>в</a:t>
            </a:r>
            <a:r>
              <a:rPr lang="ru-RU" sz="2400" dirty="0" err="1" smtClean="0">
                <a:cs typeface="Calibri"/>
              </a:rPr>
              <a:t>ебинары</a:t>
            </a:r>
            <a:r>
              <a:rPr lang="ru-RU" sz="2400" dirty="0" smtClean="0">
                <a:cs typeface="Calibri"/>
              </a:rPr>
              <a:t>, мастер-классы, презентации и др.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546410" y="278781"/>
            <a:ext cx="11062011" cy="10816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pc="-15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2800" b="1" spc="-15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Региональная научно-методическая консультационная площадка для </a:t>
            </a:r>
            <a:r>
              <a:rPr lang="ru-RU" sz="2800" b="1" spc="-15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учителей </a:t>
            </a:r>
            <a:r>
              <a:rPr lang="ru-RU" sz="2800" b="1" spc="-15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и родителей  по </a:t>
            </a:r>
            <a:r>
              <a:rPr lang="ru-RU" sz="2800" b="1" spc="-15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работе с одаренными </a:t>
            </a:r>
            <a:r>
              <a:rPr lang="ru-RU" sz="2800" b="1" spc="-15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2800" b="1" spc="-15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талантливыми детьми </a:t>
            </a:r>
          </a:p>
        </p:txBody>
      </p:sp>
      <p:sp>
        <p:nvSpPr>
          <p:cNvPr id="9" name="Shape 2540"/>
          <p:cNvSpPr/>
          <p:nvPr/>
        </p:nvSpPr>
        <p:spPr>
          <a:xfrm>
            <a:off x="4505104" y="231631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4522008" y="3285217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4518416" y="394734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8" name="Shape 2540"/>
          <p:cNvSpPr/>
          <p:nvPr/>
        </p:nvSpPr>
        <p:spPr>
          <a:xfrm>
            <a:off x="4502135" y="4627227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3074" name="Picture 2" descr="Y:\04_БУКЛЕТЫ_СПРАВОЧНИКИ_МАКЕТЫ_ФОТО\Для календаря 2018\На печать\DSC_00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15077"/>
          <a:stretch/>
        </p:blipFill>
        <p:spPr bwMode="auto">
          <a:xfrm>
            <a:off x="410624" y="1877626"/>
            <a:ext cx="4529366" cy="4348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25672"/>
              </p:ext>
            </p:extLst>
          </p:nvPr>
        </p:nvGraphicFramePr>
        <p:xfrm>
          <a:off x="178420" y="100361"/>
          <a:ext cx="11820291" cy="687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226"/>
                <a:gridCol w="2104565"/>
                <a:gridCol w="3702500"/>
              </a:tblGrid>
              <a:tr h="48399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Преподаватель</a:t>
                      </a:r>
                      <a:endParaRPr lang="ru-RU" dirty="0"/>
                    </a:p>
                  </a:txBody>
                  <a:tcPr/>
                </a:tc>
              </a:tr>
              <a:tr h="6512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«Трудные задачи ЕГЭ по математике в 2020 году»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27.08.2020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 – 10.30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Оскорбин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Дмитрий Николаевич, доцент кафедры математического анализа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4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«Итоги государственной аттестации по географии в 2020 году»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12.15 – 13.15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Отто Ольга Витальевна, доцент кафедры природопользования и геоэкологии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9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«Новый формат проведения компьютерного ЕГЭ по информатике в 2021 году» или «Итоги государственной аттестации по информатике в 2020 году»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13.30 – 14.30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Галина Владимировна, доцент кафедры дифференциальных уравнений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«Особенности ЕГЭ по обществознанию 2020»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15.00 – 16.00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Широкова Марина Алексеевна, профессор кафедры политологии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4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«Методические рекомендации для учителей, подготовленные на основе анализа типичных ошибок участников ЕГЭ 2020 года по физике»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9.00 – 10.00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Шимко Елена Анатольевна, доцент кафедры общей и экспериментальной физики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4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«Особенности подготовки к ЕГЭ по химии»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10.00 – 11.30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Стручева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Егоровна, доцент кафедры физической и неорганической химии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«Особенности оценки ЕГЭ по биологии выпускников в 2020 году»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13.00 – 14.00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Шапетько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Васильевна, доцент кафедры зоологии и физиологии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8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«ЕГЭ по литературе: о чем должен помнить экзаменуемый»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31.08.2020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14.00 – 15.00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Ковалев Олег Александрович, доцент кафедры общей и прикладной филологии, литературы и русского языка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522037" y="1628801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prstClr val="whit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460374" y="1338146"/>
            <a:ext cx="5126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(9, 10, 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(10, 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(9, 10, 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(11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(9, 10,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(10, 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(11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испытание (журналистика) (10, 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(11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(11 класс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0" descr="http://www.educaltai.ru/upload/medialibrary/542/dsc_0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682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5951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1878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373" y="406107"/>
            <a:ext cx="110811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Подготовительные курсы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3" name="Picture 8" descr="Z:\12_ПОДГОТОВИТЕЛЬНОЕ ОТДЕЛЕНИЕ\Медиа_новости_Письма\Дни ЦДО\Дни ЦДО август_2019\физ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77" y="4770754"/>
            <a:ext cx="2528012" cy="18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8824550" y="1192051"/>
            <a:ext cx="2397512" cy="1330876"/>
          </a:xfrm>
          <a:solidFill>
            <a:srgbClr val="F88008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Малые группы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90/60/30/20 часов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8316" y="5163015"/>
            <a:ext cx="2345340" cy="13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Репетиционное тестирование в форме ЕГЭ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4025" y="2243676"/>
            <a:ext cx="3668751" cy="267765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Каникулярные курсы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в период школьных каникул (ноябрь/январь/март)</a:t>
            </a:r>
          </a:p>
          <a:p>
            <a:endParaRPr lang="ru-RU" sz="2400" u="sng" dirty="0">
              <a:solidFill>
                <a:schemeClr val="bg1"/>
              </a:solidFill>
            </a:endParaRPr>
          </a:p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Общежитие </a:t>
            </a:r>
            <a:r>
              <a:rPr lang="ru-RU" sz="2400" b="1" u="sng" dirty="0" smtClean="0">
                <a:solidFill>
                  <a:schemeClr val="bg1"/>
                </a:solidFill>
              </a:rPr>
              <a:t>предоставляется!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2351" y="6052066"/>
            <a:ext cx="2230244" cy="485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 298 - 115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>
            <a:fillRect/>
          </a:stretch>
        </p:blipFill>
        <p:spPr>
          <a:xfrm>
            <a:off x="9355689" y="3911527"/>
            <a:ext cx="2553630" cy="20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9230635" y="548681"/>
            <a:ext cx="2249363" cy="6309319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0" y="6001159"/>
            <a:ext cx="12192000" cy="59565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91014" y="1872208"/>
            <a:ext cx="7727796" cy="3908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i="1" dirty="0" smtClean="0">
                <a:cs typeface="Sakkal Majalla" pitchFamily="2" charset="-78"/>
              </a:rPr>
              <a:t>Уважаемые коллеги!</a:t>
            </a:r>
          </a:p>
          <a:p>
            <a:pPr algn="ctr">
              <a:defRPr/>
            </a:pPr>
            <a:endParaRPr lang="ru-RU" sz="2000" dirty="0" smtClean="0"/>
          </a:p>
          <a:p>
            <a:pPr algn="ctr"/>
            <a:r>
              <a:rPr lang="ru-RU" sz="2000" dirty="0" smtClean="0"/>
              <a:t> Новое </a:t>
            </a:r>
            <a:r>
              <a:rPr lang="ru-RU" sz="2000" dirty="0"/>
              <a:t>время ставит </a:t>
            </a:r>
            <a:r>
              <a:rPr lang="ru-RU" sz="2000" dirty="0" smtClean="0"/>
              <a:t>перед нами новые </a:t>
            </a:r>
            <a:r>
              <a:rPr lang="ru-RU" sz="2000" dirty="0"/>
              <a:t>задачи, и </a:t>
            </a:r>
            <a:r>
              <a:rPr lang="ru-RU" sz="2000" dirty="0" smtClean="0"/>
              <a:t> Вы,  коллектив </a:t>
            </a:r>
            <a:r>
              <a:rPr lang="ru-RU" sz="2000" dirty="0"/>
              <a:t>профессиональных, творческих педагогических </a:t>
            </a:r>
            <a:r>
              <a:rPr lang="ru-RU" sz="2000" dirty="0" smtClean="0"/>
              <a:t>работников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к их решению </a:t>
            </a:r>
            <a:r>
              <a:rPr lang="ru-RU" sz="2000" dirty="0" smtClean="0"/>
              <a:t>готовы.  </a:t>
            </a:r>
          </a:p>
          <a:p>
            <a:pPr algn="ctr"/>
            <a:r>
              <a:rPr lang="ru-RU" sz="2000" dirty="0" smtClean="0"/>
              <a:t>Побольше </a:t>
            </a:r>
            <a:r>
              <a:rPr lang="ru-RU" sz="2000" dirty="0"/>
              <a:t>благодарных, умных и усердных учеников! </a:t>
            </a:r>
            <a:r>
              <a:rPr lang="ru-RU" sz="2000" b="1" u="sng" dirty="0" smtClean="0"/>
              <a:t> </a:t>
            </a:r>
            <a:endParaRPr lang="ru-RU" sz="2000" dirty="0"/>
          </a:p>
          <a:p>
            <a:pPr algn="ctr"/>
            <a:r>
              <a:rPr lang="ru-RU" sz="2000" dirty="0"/>
              <a:t>Надеемся, что грядущий школьный год будет незабываемым, насыщенным интересными событиями, </a:t>
            </a:r>
            <a:endParaRPr lang="ru-RU" sz="2000" dirty="0" smtClean="0"/>
          </a:p>
          <a:p>
            <a:pPr algn="ctr"/>
            <a:r>
              <a:rPr lang="ru-RU" sz="2000" dirty="0" smtClean="0"/>
              <a:t>полным </a:t>
            </a:r>
            <a:r>
              <a:rPr lang="ru-RU" sz="2000" dirty="0"/>
              <a:t>новых побед и </a:t>
            </a:r>
            <a:r>
              <a:rPr lang="ru-RU" sz="2000" dirty="0" smtClean="0"/>
              <a:t>свершений.</a:t>
            </a:r>
          </a:p>
          <a:p>
            <a:pPr algn="ctr"/>
            <a:r>
              <a:rPr lang="ru-RU" sz="2000" dirty="0" smtClean="0"/>
              <a:t>Пусть </a:t>
            </a:r>
            <a:r>
              <a:rPr lang="ru-RU" sz="2000" dirty="0"/>
              <a:t>этот год  будет щедрым на счастье и </a:t>
            </a:r>
            <a:r>
              <a:rPr lang="ru-RU" sz="2000" dirty="0" smtClean="0"/>
              <a:t>благополучие!</a:t>
            </a:r>
            <a:endParaRPr lang="ru-RU" sz="2000" dirty="0"/>
          </a:p>
          <a:p>
            <a:pPr algn="just"/>
            <a:endParaRPr lang="ru-RU" sz="2000" dirty="0"/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512455" y="6227478"/>
            <a:ext cx="54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Барнаул, 2020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821259" y="312234"/>
            <a:ext cx="68022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</a:rPr>
              <a:t>Алтайский государственный университет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227" y="4995093"/>
            <a:ext cx="491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logo double.png"/>
          <p:cNvPicPr>
            <a:picLocks noChangeAspect="1"/>
          </p:cNvPicPr>
          <p:nvPr/>
        </p:nvPicPr>
        <p:blipFill>
          <a:blip r:embed="rId2" cstate="print"/>
          <a:srcRect r="50583"/>
          <a:stretch>
            <a:fillRect/>
          </a:stretch>
        </p:blipFill>
        <p:spPr>
          <a:xfrm>
            <a:off x="353941" y="181004"/>
            <a:ext cx="1998966" cy="21060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9" name="Picture 9" descr="Z:\04_БУКЛЕТЫ_СПРАВОЧНИКИ_МАКЕТЫ_ФОТО\Календарь 2019\В календарь 2019\зд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83" y="1034614"/>
            <a:ext cx="2947730" cy="29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offeemania.ru/media/images/nodes/3321/332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311">
            <a:off x="8086516" y="3871119"/>
            <a:ext cx="2473689" cy="20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9230635" y="548681"/>
            <a:ext cx="2249363" cy="6309319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0" y="6001159"/>
            <a:ext cx="12192000" cy="59565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11929" y="2558266"/>
            <a:ext cx="7727796" cy="2400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i="1" dirty="0" smtClean="0">
                <a:cs typeface="Sakkal Majalla" pitchFamily="2" charset="-78"/>
              </a:rPr>
              <a:t>Наши контакты:</a:t>
            </a:r>
          </a:p>
          <a:p>
            <a:pPr algn="ctr">
              <a:defRPr/>
            </a:pPr>
            <a:endParaRPr lang="ru-RU" sz="2800" i="1" dirty="0" smtClean="0">
              <a:cs typeface="Sakkal Majalla" pitchFamily="2" charset="-78"/>
            </a:endParaRPr>
          </a:p>
          <a:p>
            <a:pPr>
              <a:defRPr/>
            </a:pPr>
            <a:r>
              <a:rPr lang="ru-RU" i="1" dirty="0">
                <a:cs typeface="Sakkal Majalla" pitchFamily="2" charset="-78"/>
              </a:rPr>
              <a:t>у</a:t>
            </a:r>
            <a:r>
              <a:rPr lang="ru-RU" i="1" dirty="0" smtClean="0">
                <a:cs typeface="Sakkal Majalla" pitchFamily="2" charset="-78"/>
              </a:rPr>
              <a:t>правление по </a:t>
            </a:r>
            <a:r>
              <a:rPr lang="ru-RU" i="1" dirty="0" err="1" smtClean="0">
                <a:cs typeface="Sakkal Majalla" pitchFamily="2" charset="-78"/>
              </a:rPr>
              <a:t>рекрутингу</a:t>
            </a:r>
            <a:r>
              <a:rPr lang="ru-RU" i="1" dirty="0" smtClean="0">
                <a:cs typeface="Sakkal Majalla" pitchFamily="2" charset="-78"/>
              </a:rPr>
              <a:t> абитуриентов: 29 – 81 - 17</a:t>
            </a:r>
          </a:p>
          <a:p>
            <a:pPr>
              <a:defRPr/>
            </a:pPr>
            <a:r>
              <a:rPr lang="ru-RU" i="1" dirty="0">
                <a:cs typeface="Sakkal Majalla" pitchFamily="2" charset="-78"/>
              </a:rPr>
              <a:t> </a:t>
            </a:r>
            <a:r>
              <a:rPr lang="ru-RU" i="1" dirty="0" smtClean="0">
                <a:cs typeface="Sakkal Majalla" pitchFamily="2" charset="-78"/>
              </a:rPr>
              <a:t>                                                                        29 – 12 - 84</a:t>
            </a:r>
          </a:p>
          <a:p>
            <a:pPr>
              <a:defRPr/>
            </a:pPr>
            <a:r>
              <a:rPr lang="ru-RU" i="1" dirty="0" smtClean="0">
                <a:cs typeface="Sakkal Majalla" pitchFamily="2" charset="-78"/>
              </a:rPr>
              <a:t>п</a:t>
            </a:r>
            <a:r>
              <a:rPr lang="ru-RU" i="1" dirty="0" smtClean="0">
                <a:cs typeface="Sakkal Majalla" pitchFamily="2" charset="-78"/>
              </a:rPr>
              <a:t>риемная комиссия: 29 - 12 - 22</a:t>
            </a:r>
            <a:endParaRPr lang="ru-RU" dirty="0"/>
          </a:p>
          <a:p>
            <a:pPr algn="just"/>
            <a:endParaRPr lang="ru-RU" sz="2000" dirty="0"/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512455" y="6227478"/>
            <a:ext cx="54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Барнаул, 2020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821259" y="312234"/>
            <a:ext cx="68022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</a:rPr>
              <a:t>Алтайский государственный университет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227" y="4995093"/>
            <a:ext cx="491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logo double.png"/>
          <p:cNvPicPr>
            <a:picLocks noChangeAspect="1"/>
          </p:cNvPicPr>
          <p:nvPr/>
        </p:nvPicPr>
        <p:blipFill>
          <a:blip r:embed="rId2" cstate="print"/>
          <a:srcRect r="50583"/>
          <a:stretch>
            <a:fillRect/>
          </a:stretch>
        </p:blipFill>
        <p:spPr>
          <a:xfrm>
            <a:off x="353941" y="213306"/>
            <a:ext cx="1998966" cy="21060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9" name="Picture 9" descr="Z:\04_БУКЛЕТЫ_СПРАВОЧНИКИ_МАКЕТЫ_ФОТО\Календарь 2019\В календарь 2019\зд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83" y="1034614"/>
            <a:ext cx="2947730" cy="29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offeemania.ru/media/images/nodes/3321/332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311">
            <a:off x="8086516" y="3871119"/>
            <a:ext cx="2473689" cy="20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404732" y="1349298"/>
            <a:ext cx="739325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 Перечня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олимпиад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 – партнеров </a:t>
            </a: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4700+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межвузовских олимпиад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и призеров поступили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АГУ </a:t>
            </a: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>
              <a:lnSpc>
                <a:spcPct val="120000"/>
              </a:lnSpc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34898" y="356838"/>
            <a:ext cx="11363092" cy="584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-15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ru-RU" sz="3600" b="1" spc="-15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Олимпиадное движение </a:t>
            </a:r>
            <a:r>
              <a:rPr lang="ru-RU" sz="2800" b="1" spc="-15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endParaRPr lang="ru-RU" sz="2800" b="1" spc="-15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725559" y="4186700"/>
            <a:ext cx="7105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по решению олимпиадных задач</a:t>
            </a: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подготовке к ЕГЭ для победителей и призеров заключительных этапов олимпиад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Ректорский прием победителей и призеров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</a:t>
            </a:r>
          </a:p>
          <a:p>
            <a:pPr marL="525463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звезд (вручение дипломов победителям и призерам олимпиад, сертификатов участникам заключительных этапов олимпиад, Благодарственных писем учителям)</a:t>
            </a:r>
          </a:p>
          <a:p>
            <a:pPr marL="182563"/>
            <a:endParaRPr lang="ru-RU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182563"/>
            <a:endParaRPr lang="ru-RU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r="13136"/>
          <a:stretch>
            <a:fillRect/>
          </a:stretch>
        </p:blipFill>
        <p:spPr>
          <a:xfrm>
            <a:off x="283639" y="1851496"/>
            <a:ext cx="2214234" cy="2252149"/>
          </a:xfrm>
          <a:prstGeom prst="roundRect">
            <a:avLst>
              <a:gd name="adj" fmla="val 10000"/>
            </a:avLst>
          </a:prstGeom>
        </p:spPr>
      </p:pic>
      <p:pic>
        <p:nvPicPr>
          <p:cNvPr id="12" name="Рисунок 11" descr="C:\Users\iRU 450\Desktop\inde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125" y="198650"/>
            <a:ext cx="1495425" cy="115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Y:\04_БУКЛЕТЫ_СПРАВОЧНИКИ_МАКЕТЫ_ФОТО\Календарь 2019\В календарь 2019\ДНК фот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145" y="4853056"/>
            <a:ext cx="2295312" cy="15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98" y="3263919"/>
            <a:ext cx="2751049" cy="16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539" y="6165889"/>
            <a:ext cx="1954021" cy="405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ел. 298 - 121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3015" y="3609603"/>
            <a:ext cx="4772722" cy="482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действительны 4 года !!!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4107" y="323385"/>
            <a:ext cx="11285034" cy="5910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ПРЕДМЕТНАЯ ОЛИМПИАДА ШКОЛЬНИКОВ «ПОКОРИ УНИВЕРСИТЕТ»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106" y="942817"/>
            <a:ext cx="8575289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олимпиады:</a:t>
            </a:r>
          </a:p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– царица всех наук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Дистанционная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по математике;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Информатика+»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в экономике»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«Олимпиада по физике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«Экономическая физика и информатика»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«Олимпиада по химии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по биологии»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Конкурс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 работ «Вокруг света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русский бы выучил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Интегрированные коммуникации»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Дистанционная олимпиада для школьников по английскому языку»;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краевой конкурс-олимпиада для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по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английскому языку»;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Живое слово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по истории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межшкольный исторический марафон «По страницам российской истории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по антропологии и этнологии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по международным отношениям и востоковедению» (история);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«Права человека и гражданина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«Общество – это мы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Политология», «Россия – моя страна»,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«Олимпиада по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философии»;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по рисунку, живописи и декоративной композиции» (творческое испытание);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 графика»(творческое испытание)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9378176" y="1246362"/>
            <a:ext cx="2564779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олимпиады имеют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дополнительных балла </a:t>
            </a:r>
          </a:p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учет индивидуальных достижений.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победитель предметной олимпиады имеет повышенную академическую стипендию </a:t>
            </a:r>
          </a:p>
          <a:p>
            <a:pPr algn="ctr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34654" y="5475249"/>
            <a:ext cx="2174487" cy="680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291 - 284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4107" y="323385"/>
            <a:ext cx="11396546" cy="9203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НАУЧНО-ПРАКТИЧЕСКАЯ КОНФЕРЕНЦИЯ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ДЛЯ МЛАДШИХ ШКОЛЬНИКОВ «Я - ИССЛЕДОВАТЕЛЬ»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Z:\01_МЕРОПРИЯТИЯ_АБИТУРИЕНТЫ\3_НПК\НПК 2017\фото\IMG-20170423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59" y="1326995"/>
            <a:ext cx="2451452" cy="297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107" y="1326995"/>
            <a:ext cx="59324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секций НПК:</a:t>
            </a:r>
          </a:p>
          <a:p>
            <a:pPr>
              <a:spcBef>
                <a:spcPts val="0"/>
              </a:spcBef>
            </a:pPr>
            <a:endParaRPr lang="ru-RU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история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краеведение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 вокруг нас; 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биология, экология;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математика; 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ИКТ; </a:t>
            </a:r>
          </a:p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лингвистика </a:t>
            </a:r>
          </a:p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литературоведение; </a:t>
            </a:r>
          </a:p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отношений;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география, экология, туризм;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физика, техника, астрономия;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законность и правопорядок;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экономика; 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будущее социальных наук глазами молодежи; 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культурное наследие Барнаула и Алтая;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журналистика;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­- международные отношения и востоковедение;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политической сферы жизни общества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9489685" y="1557263"/>
            <a:ext cx="245326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дополнительный балл 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учет индивидуальных достижений.</a:t>
            </a:r>
          </a:p>
          <a:p>
            <a:pPr fontAlgn="base"/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www.asu.ru/files/images/2017/03/children/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/>
          <a:stretch/>
        </p:blipFill>
        <p:spPr bwMode="auto">
          <a:xfrm>
            <a:off x="6668429" y="4431034"/>
            <a:ext cx="2365783" cy="208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89686" y="5564459"/>
            <a:ext cx="2453268" cy="579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 298-115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" y="99567"/>
            <a:ext cx="1459532" cy="1517335"/>
          </a:xfrm>
          <a:prstGeom prst="rect">
            <a:avLst/>
          </a:prstGeom>
          <a:noFill/>
          <a:ln>
            <a:noFill/>
          </a:ln>
          <a:effectLst>
            <a:outerShdw blurRad="977900" dir="4560000" algn="ctr" rotWithShape="0">
              <a:schemeClr val="accent1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4127" y="241384"/>
            <a:ext cx="8861754" cy="105439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образовательным центром «Сириус»            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024" y="1639229"/>
            <a:ext cx="5252225" cy="4951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solidFill>
                  <a:schemeClr val="bg1"/>
                </a:solidFill>
                <a:latin typeface="Times New Roman"/>
                <a:ea typeface="Calibri"/>
              </a:rPr>
              <a:t>2019-2020 уч. год</a:t>
            </a:r>
          </a:p>
          <a:p>
            <a:pPr lvl="0"/>
            <a:r>
              <a:rPr lang="ru-RU" sz="2000" i="1" dirty="0">
                <a:solidFill>
                  <a:schemeClr val="bg1"/>
                </a:solidFill>
                <a:latin typeface="Times New Roman"/>
                <a:ea typeface="Calibri"/>
              </a:rPr>
              <a:t> участниками </a:t>
            </a:r>
            <a:r>
              <a:rPr lang="ru-RU" sz="2000" i="1" dirty="0" smtClean="0">
                <a:solidFill>
                  <a:schemeClr val="bg1"/>
                </a:solidFill>
                <a:latin typeface="Times New Roman"/>
                <a:ea typeface="Calibri"/>
              </a:rPr>
              <a:t>«научных суббот» </a:t>
            </a:r>
            <a:r>
              <a:rPr lang="ru-RU" sz="2000" i="1" dirty="0">
                <a:solidFill>
                  <a:schemeClr val="bg1"/>
                </a:solidFill>
                <a:latin typeface="Times New Roman"/>
                <a:ea typeface="Calibri"/>
              </a:rPr>
              <a:t>стали 81 школьник 30 образовательных учреждений </a:t>
            </a:r>
          </a:p>
          <a:p>
            <a:pPr lvl="0"/>
            <a:r>
              <a:rPr lang="ru-RU" sz="2000" i="1" dirty="0">
                <a:solidFill>
                  <a:schemeClr val="bg1"/>
                </a:solidFill>
                <a:latin typeface="Times New Roman"/>
                <a:ea typeface="Calibri"/>
              </a:rPr>
              <a:t>г. Барнаула и Алтайского края.</a:t>
            </a:r>
          </a:p>
          <a:p>
            <a:pPr lvl="0"/>
            <a:endParaRPr lang="ru-RU" sz="1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Научные субботы для учащихся 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7-11 классов по: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химии,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биологии,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информатике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математике,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филологии. 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 ориентированы на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обеспечение академической поддержки детей, проявивших выдающиеся способности в различных областях предметных знаний и проводятся на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бесплатной основе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Y:\04_БУКЛЕТЫ_СПРАВОЧНИКИ_МАКЕТЫ_ФОТО\Календарь 2019\В календарь 2019\0011.1-0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42" y="3552740"/>
            <a:ext cx="2266028" cy="146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24547" y="1639230"/>
            <a:ext cx="4895385" cy="495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2020 - 2021 уч. год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дополнительных образовательных программ в рамках проекта «ТАЛАНТ22»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«Журналистика»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медиатехнологии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социальные медиа, основы производства фото и видео контента)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«Увлекательный мир филологии»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(олимпиадная филология, «трудные» вопросы школьного курса, фундаментальные исследования и прикладные аспекты)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 космоса и космические технологии»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(алгебра и комбинаторика)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94302" y="6222380"/>
            <a:ext cx="3211552" cy="367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ел. 291-284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6361" y="330241"/>
            <a:ext cx="8861754" cy="105439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проекты            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1362" y="1739591"/>
            <a:ext cx="3763536" cy="488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«Билет в будущее»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2018 г. </a:t>
            </a:r>
            <a:r>
              <a:rPr lang="ru-RU" dirty="0" smtClean="0"/>
              <a:t>участников 138</a:t>
            </a:r>
          </a:p>
          <a:p>
            <a:pPr algn="ctr"/>
            <a:r>
              <a:rPr lang="ru-RU" dirty="0" smtClean="0"/>
              <a:t>           компетенций 5</a:t>
            </a:r>
          </a:p>
          <a:p>
            <a:pPr algn="ctr"/>
            <a:r>
              <a:rPr lang="ru-RU" b="1" dirty="0" smtClean="0"/>
              <a:t>2019 г. </a:t>
            </a:r>
            <a:r>
              <a:rPr lang="ru-RU" dirty="0" smtClean="0"/>
              <a:t>участников 50+65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компетенций 10</a:t>
            </a:r>
          </a:p>
          <a:p>
            <a:pPr algn="ctr"/>
            <a:r>
              <a:rPr lang="ru-RU" b="1" dirty="0" smtClean="0"/>
              <a:t>2020 г.  </a:t>
            </a:r>
            <a:r>
              <a:rPr lang="ru-RU" dirty="0" smtClean="0"/>
              <a:t>заявлено 27 компетенций </a:t>
            </a:r>
          </a:p>
          <a:p>
            <a:pPr algn="ctr"/>
            <a:r>
              <a:rPr lang="ru-RU" dirty="0" smtClean="0"/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дизайн, дизайн интерьера, ландшафтный дизайн,  медицинская оптика, предпринимательство, инженерия космических систем, лабораторный медицинский анализ, правоохранительная деятельность, туризм,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IT</a:t>
            </a:r>
            <a:r>
              <a:rPr lang="ru-RU" sz="1600" dirty="0">
                <a:latin typeface="Times New Roman"/>
                <a:ea typeface="Times New Roman"/>
              </a:rPr>
              <a:t> решения для бизнеса на платформе </a:t>
            </a:r>
            <a:r>
              <a:rPr lang="ru-RU" sz="1600" dirty="0" smtClean="0">
                <a:latin typeface="Times New Roman"/>
                <a:ea typeface="Times New Roman"/>
              </a:rPr>
              <a:t>1С, технология моды</a:t>
            </a:r>
            <a:r>
              <a:rPr lang="ru-RU" sz="1600" dirty="0" smtClean="0"/>
              <a:t> и др.)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688" y="1739591"/>
            <a:ext cx="3702205" cy="488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Яндекс. Лицей </a:t>
            </a:r>
          </a:p>
          <a:p>
            <a:pPr algn="ctr"/>
            <a:r>
              <a:rPr lang="ru-RU" b="1" dirty="0" smtClean="0"/>
              <a:t>8 – 9 классы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На </a:t>
            </a:r>
            <a:r>
              <a:rPr lang="ru-RU" dirty="0"/>
              <a:t>базе </a:t>
            </a:r>
            <a:r>
              <a:rPr lang="ru-RU" dirty="0" smtClean="0"/>
              <a:t>университета  </a:t>
            </a:r>
            <a:r>
              <a:rPr lang="ru-RU" dirty="0"/>
              <a:t>«Яндекс. Лицей» работает </a:t>
            </a:r>
            <a:r>
              <a:rPr lang="ru-RU" dirty="0" smtClean="0"/>
              <a:t> </a:t>
            </a:r>
            <a:r>
              <a:rPr lang="ru-RU" dirty="0"/>
              <a:t>с 2018 </a:t>
            </a:r>
            <a:r>
              <a:rPr lang="ru-RU" dirty="0" smtClean="0"/>
              <a:t>года.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 первый год  </a:t>
            </a:r>
            <a:r>
              <a:rPr lang="ru-RU" dirty="0" smtClean="0"/>
              <a:t>учащиеся </a:t>
            </a:r>
            <a:r>
              <a:rPr lang="ru-RU" dirty="0"/>
              <a:t>осваивают </a:t>
            </a:r>
            <a:r>
              <a:rPr lang="ru-RU" dirty="0" err="1"/>
              <a:t>Python</a:t>
            </a:r>
            <a:r>
              <a:rPr lang="ru-RU" dirty="0"/>
              <a:t> - </a:t>
            </a:r>
            <a:r>
              <a:rPr lang="ru-RU" dirty="0" smtClean="0"/>
              <a:t> </a:t>
            </a:r>
            <a:r>
              <a:rPr lang="ru-RU" dirty="0"/>
              <a:t>язык  </a:t>
            </a:r>
            <a:r>
              <a:rPr lang="ru-RU" dirty="0" smtClean="0"/>
              <a:t>программирования, который </a:t>
            </a:r>
            <a:r>
              <a:rPr lang="ru-RU" dirty="0"/>
              <a:t>позволяет решать множество задач. На втором курсе ребята изучают основы промышленного программирования и выполняют учебные проекты.   </a:t>
            </a:r>
            <a:endParaRPr lang="ru-RU" dirty="0" smtClean="0"/>
          </a:p>
          <a:p>
            <a:pPr algn="ctr"/>
            <a:r>
              <a:rPr lang="ru-RU" dirty="0"/>
              <a:t>Набор на 2020–21 учебный год стартует 30 </a:t>
            </a:r>
            <a:r>
              <a:rPr lang="ru-RU" dirty="0" smtClean="0"/>
              <a:t>августа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>
                <a:hlinkClick r:id="rId2"/>
              </a:rPr>
              <a:t>сайте </a:t>
            </a:r>
            <a:r>
              <a:rPr lang="ru-RU" dirty="0" smtClean="0">
                <a:hlinkClick r:id="rId2"/>
              </a:rPr>
              <a:t>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329638" y="5419493"/>
            <a:ext cx="388883" cy="70698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2068" y="1739591"/>
            <a:ext cx="3601843" cy="488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Школа раннего эстетического развития «Уникум</a:t>
            </a:r>
            <a:r>
              <a:rPr lang="ru-RU" b="1" dirty="0" smtClean="0"/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«Общеразвивающая</a:t>
            </a:r>
            <a:r>
              <a:rPr lang="ru-RU" dirty="0" smtClean="0"/>
              <a:t>»</a:t>
            </a:r>
          </a:p>
          <a:p>
            <a:pPr algn="ctr"/>
            <a:r>
              <a:rPr lang="ru-RU" sz="1400" dirty="0" smtClean="0"/>
              <a:t>возраст </a:t>
            </a:r>
            <a:r>
              <a:rPr lang="ru-RU" sz="1400" dirty="0"/>
              <a:t>от 3 до 6 </a:t>
            </a:r>
            <a:r>
              <a:rPr lang="ru-RU" sz="1400" dirty="0" smtClean="0"/>
              <a:t>лет </a:t>
            </a:r>
            <a:r>
              <a:rPr lang="ru-RU" sz="1400" dirty="0"/>
              <a:t>(вокал, иностранный язык, живопись, ритмика);</a:t>
            </a:r>
          </a:p>
          <a:p>
            <a:pPr algn="ctr"/>
            <a:r>
              <a:rPr lang="ru-RU" dirty="0"/>
              <a:t>    «Эстрадное музыкальное искусство</a:t>
            </a:r>
            <a:r>
              <a:rPr lang="ru-RU" dirty="0" smtClean="0"/>
              <a:t>»</a:t>
            </a:r>
          </a:p>
          <a:p>
            <a:pPr algn="ctr"/>
            <a:r>
              <a:rPr lang="ru-RU" sz="1400" dirty="0" smtClean="0"/>
              <a:t>возраст </a:t>
            </a:r>
            <a:r>
              <a:rPr lang="ru-RU" sz="1400" dirty="0"/>
              <a:t>от 6 до 12 лет (</a:t>
            </a:r>
            <a:r>
              <a:rPr lang="ru-RU" sz="1400" dirty="0" err="1"/>
              <a:t>эстрадно</a:t>
            </a:r>
            <a:r>
              <a:rPr lang="ru-RU" sz="1400" dirty="0"/>
              <a:t>-джазовый вокал, фортепиано/скрипка, основы композиторского искусства и импровизации);</a:t>
            </a:r>
          </a:p>
          <a:p>
            <a:pPr algn="ctr"/>
            <a:r>
              <a:rPr lang="ru-RU" dirty="0"/>
              <a:t>    «Школа дизайна</a:t>
            </a:r>
            <a:r>
              <a:rPr lang="ru-RU" dirty="0" smtClean="0"/>
              <a:t>»</a:t>
            </a:r>
          </a:p>
          <a:p>
            <a:pPr algn="ctr"/>
            <a:r>
              <a:rPr lang="ru-RU" sz="1400" dirty="0" smtClean="0"/>
              <a:t>возраст </a:t>
            </a:r>
            <a:r>
              <a:rPr lang="ru-RU" sz="1400" dirty="0"/>
              <a:t>от 6 лет (основы графического дизайна, живопись, </a:t>
            </a:r>
            <a:r>
              <a:rPr lang="ru-RU" sz="1400" dirty="0" err="1"/>
              <a:t>Handmade</a:t>
            </a:r>
            <a:r>
              <a:rPr lang="ru-RU" sz="1400" dirty="0"/>
              <a:t>);</a:t>
            </a:r>
          </a:p>
          <a:p>
            <a:pPr algn="ctr"/>
            <a:r>
              <a:rPr lang="ru-RU" dirty="0"/>
              <a:t>    «Иностранный язык»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sz="1400" dirty="0"/>
              <a:t>английский, китайский</a:t>
            </a:r>
            <a:r>
              <a:rPr lang="ru-RU" dirty="0"/>
              <a:t>);</a:t>
            </a:r>
          </a:p>
          <a:p>
            <a:pPr algn="ctr"/>
            <a:r>
              <a:rPr lang="ru-RU" dirty="0"/>
              <a:t>    «Живопись</a:t>
            </a:r>
            <a:r>
              <a:rPr lang="ru-RU" dirty="0" smtClean="0"/>
              <a:t>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2" name="Picture 4" descr="Z:\04_БУКЛЕТЫ_СПРАВОЧНИКИ_МАКЕТЫ_ФОТО\Календарь 2019\В календарь 2019\IMG-20190218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598" b="27255"/>
          <a:stretch/>
        </p:blipFill>
        <p:spPr bwMode="auto">
          <a:xfrm>
            <a:off x="345688" y="78059"/>
            <a:ext cx="1466168" cy="15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3083" y="6144322"/>
            <a:ext cx="2603808" cy="367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+7-983-104-88-69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32127" y="6099717"/>
            <a:ext cx="2375210" cy="3847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291-284</a:t>
            </a:r>
          </a:p>
        </p:txBody>
      </p:sp>
    </p:spTree>
    <p:extLst>
      <p:ext uri="{BB962C8B-B14F-4D97-AF65-F5344CB8AC3E}">
        <p14:creationId xmlns:p14="http://schemas.microsoft.com/office/powerpoint/2010/main" val="24176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159405" y="1177340"/>
            <a:ext cx="7694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sz="1600" b="1" dirty="0" smtClean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ru-RU" sz="1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1"/>
                </a:solidFill>
                <a:cs typeface="Calibri"/>
              </a:rPr>
              <a:t>12</a:t>
            </a:r>
            <a:r>
              <a:rPr lang="ru-RU" dirty="0" smtClean="0">
                <a:cs typeface="Calibri"/>
              </a:rPr>
              <a:t> партнёров </a:t>
            </a:r>
            <a:r>
              <a:rPr lang="ru-RU" dirty="0">
                <a:cs typeface="Calibri"/>
              </a:rPr>
              <a:t>(школ </a:t>
            </a:r>
            <a:r>
              <a:rPr lang="ru-RU" dirty="0" smtClean="0">
                <a:cs typeface="Calibri"/>
              </a:rPr>
              <a:t>Алтайского края и </a:t>
            </a:r>
            <a:r>
              <a:rPr lang="ru-RU" dirty="0">
                <a:cs typeface="Calibri"/>
              </a:rPr>
              <a:t>ДОЛ</a:t>
            </a:r>
            <a:r>
              <a:rPr lang="ru-RU" dirty="0" smtClean="0"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12</a:t>
            </a:r>
            <a:r>
              <a:rPr lang="ru-RU" dirty="0" smtClean="0"/>
              <a:t> профильных смен  - 2019/2020 </a:t>
            </a:r>
            <a:r>
              <a:rPr lang="ru-RU" dirty="0" err="1" smtClean="0"/>
              <a:t>уч.г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dirty="0"/>
              <a:t>у</a:t>
            </a:r>
            <a:r>
              <a:rPr lang="ru-RU" dirty="0" smtClean="0"/>
              <a:t>частники смен - учащиеся 1-11 классов Алтайского края , Казахстана, Киргизии, Монголии (количество участников ежегодно 500+)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cs typeface="Calibri"/>
              </a:rPr>
              <a:t>Инфраструктура смен:</a:t>
            </a:r>
          </a:p>
          <a:p>
            <a:pPr marL="452438">
              <a:lnSpc>
                <a:spcPct val="120000"/>
              </a:lnSpc>
            </a:pPr>
            <a:r>
              <a:rPr lang="ru-RU" dirty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аза  учебных практик Южносибирского Ботанического сада, ДОЛ «Парус», ДОЛ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«</a:t>
            </a:r>
            <a:r>
              <a:rPr lang="ru-RU" dirty="0" smtClean="0">
                <a:cs typeface="Calibri"/>
              </a:rPr>
              <a:t>Крылатых», база  учебных практик «</a:t>
            </a:r>
            <a:r>
              <a:rPr lang="ru-RU" dirty="0">
                <a:cs typeface="Calibri"/>
              </a:rPr>
              <a:t>Озеро Красилово</a:t>
            </a:r>
            <a:r>
              <a:rPr lang="ru-RU" sz="2000" dirty="0" smtClean="0">
                <a:cs typeface="Calibri"/>
              </a:rPr>
              <a:t>»</a:t>
            </a:r>
          </a:p>
        </p:txBody>
      </p:sp>
      <p:sp>
        <p:nvSpPr>
          <p:cNvPr id="25" name="Title 6">
            <a:extLst>
              <a:ext uri="{FF2B5EF4-FFF2-40B4-BE49-F238E27FC236}">
                <a16:creationId xmlns=""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3405176" y="621785"/>
            <a:ext cx="8314756" cy="55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2060"/>
                </a:solidFill>
                <a:cs typeface="Calibri"/>
              </a:rPr>
              <a:t>Каникулярные профильные смены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0167" y="4224328"/>
            <a:ext cx="7260755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outerShdw blurRad="50800" dist="50800" dir="5400000" algn="ctr" rotWithShape="0">
              <a:srgbClr val="000000"/>
            </a:outerShdw>
            <a:softEdge rad="0"/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Уникальная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сетевая программа каникулярной профильной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смены для одаренных детей 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математике «Эрудит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» на базе ДОЛ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i="1" dirty="0" smtClean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i="1" dirty="0" smtClean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i="1" dirty="0" smtClean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i="1" dirty="0" smtClean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i="1" dirty="0">
              <a:solidFill>
                <a:srgbClr val="5B9BD5">
                  <a:lumMod val="75000"/>
                </a:srgbClr>
              </a:solidFill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75972" y="4844750"/>
            <a:ext cx="6043960" cy="18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состав смены по заявочной системе на конкурсной основе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обеспечивается формирование индивидуальной образовательной траектории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участников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-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около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450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учащихся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-10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классов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школ Алтайского края с 2015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года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" y="804256"/>
            <a:ext cx="2599874" cy="1968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723900" dist="35921" dir="2700000" algn="ctr" rotWithShape="0">
              <a:schemeClr val="accent1"/>
            </a:outerShdw>
          </a:effectLst>
          <a:scene3d>
            <a:camera prst="orthographicFront"/>
            <a:lightRig rig="threePt" dir="t"/>
          </a:scene3d>
          <a:sp3d>
            <a:bevelT w="12700"/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61" y="1788376"/>
            <a:ext cx="1362829" cy="2569845"/>
          </a:xfrm>
          <a:prstGeom prst="rect">
            <a:avLst/>
          </a:prstGeom>
          <a:noFill/>
          <a:ln>
            <a:noFill/>
          </a:ln>
          <a:effectLst>
            <a:outerShdw blurRad="444500" dist="35921" dir="4140000" sx="111000" sy="111000" algn="ctr" rotWithShape="0">
              <a:schemeClr val="accent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" y="3534297"/>
            <a:ext cx="2849254" cy="1997689"/>
          </a:xfrm>
          <a:prstGeom prst="rect">
            <a:avLst/>
          </a:prstGeom>
          <a:noFill/>
          <a:ln>
            <a:noFill/>
          </a:ln>
          <a:effectLst>
            <a:outerShdw blurRad="406400" dist="533400" sx="89000" sy="89000" kx="-800400" algn="bl" rotWithShape="0">
              <a:schemeClr val="accent1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1668" y="5887844"/>
            <a:ext cx="2843561" cy="613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 29-81-95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464688" y="1789746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prstClr val="whit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5178" y="2837542"/>
            <a:ext cx="1736705" cy="37821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0" y="2183508"/>
            <a:ext cx="307263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sp>
        <p:nvSpPr>
          <p:cNvPr id="4" name="AutoShape 10" descr="http://www.educaltai.ru/upload/medialibrary/542/dsc_0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682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5951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1878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406107"/>
            <a:ext cx="113487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</a:p>
          <a:p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аучной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оллаборации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51404" y="3809780"/>
            <a:ext cx="1598954" cy="1597002"/>
            <a:chOff x="2555776" y="3850357"/>
            <a:chExt cx="2808312" cy="27363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8-конечная звезда 18"/>
            <p:cNvSpPr/>
            <p:nvPr/>
          </p:nvSpPr>
          <p:spPr>
            <a:xfrm>
              <a:off x="2555776" y="3850357"/>
              <a:ext cx="2808312" cy="2736304"/>
            </a:xfrm>
            <a:prstGeom prst="star8">
              <a:avLst>
                <a:gd name="adj" fmla="val 47079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стрелка вверх/вниз 19"/>
            <p:cNvSpPr/>
            <p:nvPr/>
          </p:nvSpPr>
          <p:spPr>
            <a:xfrm>
              <a:off x="3599892" y="3943747"/>
              <a:ext cx="684076" cy="2581597"/>
            </a:xfrm>
            <a:prstGeom prst="upDownArrow">
              <a:avLst>
                <a:gd name="adj1" fmla="val 5706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верх/вниз 20"/>
            <p:cNvSpPr/>
            <p:nvPr/>
          </p:nvSpPr>
          <p:spPr>
            <a:xfrm rot="16200000">
              <a:off x="3571199" y="3951058"/>
              <a:ext cx="694767" cy="2581597"/>
            </a:xfrm>
            <a:prstGeom prst="upDownArrow">
              <a:avLst>
                <a:gd name="adj1" fmla="val 5225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8955070">
              <a:off x="3314926" y="4623633"/>
              <a:ext cx="1244050" cy="1237022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53994" y="4581128"/>
              <a:ext cx="698026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56276" y="5333918"/>
              <a:ext cx="576065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31840" y="5333919"/>
              <a:ext cx="74955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31840" y="4575016"/>
              <a:ext cx="72008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6" descr="https://www.recordunion.com/UserFiles/15132/CoverArt/c3c8d12352d441608b09124cb4c258a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14804" r="10495" b="12910"/>
            <a:stretch/>
          </p:blipFill>
          <p:spPr bwMode="auto">
            <a:xfrm>
              <a:off x="3275856" y="4645685"/>
              <a:ext cx="490522" cy="471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www.ridus.ru/images/2014/4/11/186333/large_242c5df1c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0" r="16151"/>
            <a:stretch/>
          </p:blipFill>
          <p:spPr bwMode="auto">
            <a:xfrm>
              <a:off x="4137668" y="4606844"/>
              <a:ext cx="578348" cy="536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thumbs.dreamstime.com/z/wissenschafts-und-chemie-ikonen-1057791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9" t="35620" b="28705"/>
            <a:stretch/>
          </p:blipFill>
          <p:spPr bwMode="auto">
            <a:xfrm>
              <a:off x="3281862" y="5333919"/>
              <a:ext cx="441751" cy="600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://thumbs.dreamstime.com/z/%D1%82%D0%B5%D0%B0%D1%82%D1%80-%D1%81%D0%B8%D0%BC%D0%B2%D0%BE%D0%BB%D0%BE%D0%B2-%D0%BD%D0%BE%D1%82-%D0%B8%D1%81%D0%BA%D1%83%D1%81%D1%81%D1%82%D0%B2-2096716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01"/>
            <a:stretch/>
          </p:blipFill>
          <p:spPr bwMode="auto">
            <a:xfrm>
              <a:off x="4088239" y="5331211"/>
              <a:ext cx="663781" cy="603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445887" y="-2988121"/>
            <a:ext cx="55375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 smtClean="0">
                <a:solidFill>
                  <a:prstClr val="black"/>
                </a:solidFill>
              </a:rPr>
              <a:t> </a:t>
            </a:r>
            <a:endParaRPr 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0232645"/>
              </p:ext>
            </p:extLst>
          </p:nvPr>
        </p:nvGraphicFramePr>
        <p:xfrm>
          <a:off x="3267307" y="1789746"/>
          <a:ext cx="8697952" cy="468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87805" y="267607"/>
            <a:ext cx="8909824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Цель -  создание условий для повышения качества образования детей и молодежи в Алтайском крае путем реализации востребованных дополнительных образовательных программ и подготовки кадров для развития современных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3437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464688" y="1789746"/>
            <a:ext cx="6755781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ln w="6350">
                <a:noFill/>
              </a:ln>
              <a:solidFill>
                <a:prstClr val="whit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6672064" y="-27384"/>
            <a:ext cx="3960440" cy="172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5178" y="2837542"/>
            <a:ext cx="1736705" cy="37821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0" y="2183508"/>
            <a:ext cx="307263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3200" b="1" spc="-15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b="1" spc="-15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pc="-151" dirty="0" smtClean="0">
                <a:solidFill>
                  <a:schemeClr val="bg1"/>
                </a:solidFill>
              </a:rPr>
              <a:t> 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sp>
        <p:nvSpPr>
          <p:cNvPr id="4" name="AutoShape 10" descr="http://www.educaltai.ru/upload/medialibrary/542/dsc_0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682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5951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1878" y="62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406107"/>
            <a:ext cx="113487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</a:p>
          <a:p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аучных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оллабораций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51404" y="3809780"/>
            <a:ext cx="1598954" cy="1597002"/>
            <a:chOff x="2555776" y="3850357"/>
            <a:chExt cx="2808312" cy="27363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8-конечная звезда 18"/>
            <p:cNvSpPr/>
            <p:nvPr/>
          </p:nvSpPr>
          <p:spPr>
            <a:xfrm>
              <a:off x="2555776" y="3850357"/>
              <a:ext cx="2808312" cy="2736304"/>
            </a:xfrm>
            <a:prstGeom prst="star8">
              <a:avLst>
                <a:gd name="adj" fmla="val 47079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стрелка вверх/вниз 19"/>
            <p:cNvSpPr/>
            <p:nvPr/>
          </p:nvSpPr>
          <p:spPr>
            <a:xfrm>
              <a:off x="3599892" y="3943747"/>
              <a:ext cx="684076" cy="2581597"/>
            </a:xfrm>
            <a:prstGeom prst="upDownArrow">
              <a:avLst>
                <a:gd name="adj1" fmla="val 5706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верх/вниз 20"/>
            <p:cNvSpPr/>
            <p:nvPr/>
          </p:nvSpPr>
          <p:spPr>
            <a:xfrm rot="16200000">
              <a:off x="3571199" y="3951058"/>
              <a:ext cx="694767" cy="2581597"/>
            </a:xfrm>
            <a:prstGeom prst="upDownArrow">
              <a:avLst>
                <a:gd name="adj1" fmla="val 52255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50000">
                  <a:schemeClr val="accent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8955070">
              <a:off x="3314926" y="4623633"/>
              <a:ext cx="1244050" cy="1237022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53994" y="4581128"/>
              <a:ext cx="698026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56276" y="5333918"/>
              <a:ext cx="576065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31840" y="5333919"/>
              <a:ext cx="74955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31840" y="4575016"/>
              <a:ext cx="720081" cy="600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6" descr="https://www.recordunion.com/UserFiles/15132/CoverArt/c3c8d12352d441608b09124cb4c258a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14804" r="10495" b="12910"/>
            <a:stretch/>
          </p:blipFill>
          <p:spPr bwMode="auto">
            <a:xfrm>
              <a:off x="3275856" y="4645685"/>
              <a:ext cx="490522" cy="471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www.ridus.ru/images/2014/4/11/186333/large_242c5df1c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0" r="16151"/>
            <a:stretch/>
          </p:blipFill>
          <p:spPr bwMode="auto">
            <a:xfrm>
              <a:off x="4137668" y="4606844"/>
              <a:ext cx="578348" cy="536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thumbs.dreamstime.com/z/wissenschafts-und-chemie-ikonen-1057791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9" t="35620" b="28705"/>
            <a:stretch/>
          </p:blipFill>
          <p:spPr bwMode="auto">
            <a:xfrm>
              <a:off x="3281862" y="5333919"/>
              <a:ext cx="441751" cy="600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://thumbs.dreamstime.com/z/%D1%82%D0%B5%D0%B0%D1%82%D1%80-%D1%81%D0%B8%D0%BC%D0%B2%D0%BE%D0%BB%D0%BE%D0%B2-%D0%BD%D0%BE%D1%82-%D0%B8%D1%81%D0%BA%D1%83%D1%81%D1%81%D1%82%D0%B2-2096716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01"/>
            <a:stretch/>
          </p:blipFill>
          <p:spPr bwMode="auto">
            <a:xfrm>
              <a:off x="4088239" y="5331211"/>
              <a:ext cx="663781" cy="603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072639" y="6096507"/>
            <a:ext cx="8814561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«</a:t>
            </a:r>
            <a:r>
              <a:rPr lang="ru-RU" sz="2800" b="1" i="1" dirty="0">
                <a:solidFill>
                  <a:schemeClr val="accent1"/>
                </a:solidFill>
              </a:rPr>
              <a:t>И</a:t>
            </a:r>
            <a:r>
              <a:rPr lang="ru-RU" sz="2800" b="1" i="1" dirty="0">
                <a:solidFill>
                  <a:schemeClr val="bg1"/>
                </a:solidFill>
              </a:rPr>
              <a:t>сследовать – </a:t>
            </a:r>
            <a:r>
              <a:rPr lang="ru-RU" sz="2800" b="1" i="1" dirty="0">
                <a:solidFill>
                  <a:schemeClr val="accent1"/>
                </a:solidFill>
              </a:rPr>
              <a:t>Д</a:t>
            </a:r>
            <a:r>
              <a:rPr lang="ru-RU" sz="2800" b="1" i="1" dirty="0">
                <a:solidFill>
                  <a:schemeClr val="bg1"/>
                </a:solidFill>
              </a:rPr>
              <a:t>ействовать – </a:t>
            </a:r>
            <a:r>
              <a:rPr lang="ru-RU" sz="2800" b="1" i="1" dirty="0">
                <a:solidFill>
                  <a:schemeClr val="accent1"/>
                </a:solidFill>
              </a:rPr>
              <a:t>З</a:t>
            </a:r>
            <a:r>
              <a:rPr lang="ru-RU" sz="2800" b="1" i="1" dirty="0">
                <a:solidFill>
                  <a:schemeClr val="bg1"/>
                </a:solidFill>
              </a:rPr>
              <a:t>нать – </a:t>
            </a:r>
            <a:r>
              <a:rPr lang="ru-RU" sz="2800" b="1" i="1" dirty="0" smtClean="0">
                <a:solidFill>
                  <a:schemeClr val="accent1"/>
                </a:solidFill>
              </a:rPr>
              <a:t>У</a:t>
            </a:r>
            <a:r>
              <a:rPr lang="ru-RU" sz="2800" b="1" i="1" dirty="0" smtClean="0">
                <a:solidFill>
                  <a:schemeClr val="bg1"/>
                </a:solidFill>
              </a:rPr>
              <a:t>меть » 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5887" y="-2988121"/>
            <a:ext cx="55375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 smtClean="0">
                <a:solidFill>
                  <a:prstClr val="black"/>
                </a:solidFill>
              </a:rPr>
              <a:t> </a:t>
            </a:r>
            <a:endParaRPr 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7269520"/>
              </p:ext>
            </p:extLst>
          </p:nvPr>
        </p:nvGraphicFramePr>
        <p:xfrm>
          <a:off x="3401122" y="1953465"/>
          <a:ext cx="8240751" cy="425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50359" y="237483"/>
            <a:ext cx="935878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Цель -  создание условий для повышения качества образования детей и молодежи в Алтайском крае путем реализации востребованных дополнительных образовательных программ и подготовки кадров для развития современных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4664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4799</TotalTime>
  <Words>1977</Words>
  <Application>Microsoft Office PowerPoint</Application>
  <PresentationFormat>Произвольный</PresentationFormat>
  <Paragraphs>340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 Сотрудничество с образовательным центром «Сириус»                           </vt:lpstr>
      <vt:lpstr> образовательные и профориентационные проекты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СТИМУЛ БЫТЬ ЛУЧШИМ:  Система материальной поддержки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Коваленко</dc:creator>
  <cp:lastModifiedBy>Григорьева Любовь Михайловна</cp:lastModifiedBy>
  <cp:revision>468</cp:revision>
  <cp:lastPrinted>2019-08-22T07:59:51Z</cp:lastPrinted>
  <dcterms:created xsi:type="dcterms:W3CDTF">2017-12-08T13:28:37Z</dcterms:created>
  <dcterms:modified xsi:type="dcterms:W3CDTF">2020-08-26T01:50:32Z</dcterms:modified>
</cp:coreProperties>
</file>